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  <p:sldMasterId id="2147483660" r:id="rId2"/>
  </p:sldMasterIdLst>
  <p:notesMasterIdLst>
    <p:notesMasterId r:id="rId23"/>
  </p:notesMasterIdLst>
  <p:handoutMasterIdLst>
    <p:handoutMasterId r:id="rId24"/>
  </p:handoutMasterIdLst>
  <p:sldIdLst>
    <p:sldId id="256" r:id="rId3"/>
    <p:sldId id="258" r:id="rId4"/>
    <p:sldId id="265" r:id="rId5"/>
    <p:sldId id="259" r:id="rId6"/>
    <p:sldId id="266" r:id="rId7"/>
    <p:sldId id="260" r:id="rId8"/>
    <p:sldId id="271" r:id="rId9"/>
    <p:sldId id="268" r:id="rId10"/>
    <p:sldId id="269" r:id="rId11"/>
    <p:sldId id="273" r:id="rId12"/>
    <p:sldId id="274" r:id="rId13"/>
    <p:sldId id="279" r:id="rId14"/>
    <p:sldId id="270" r:id="rId15"/>
    <p:sldId id="280" r:id="rId16"/>
    <p:sldId id="272" r:id="rId17"/>
    <p:sldId id="275" r:id="rId18"/>
    <p:sldId id="276" r:id="rId19"/>
    <p:sldId id="277" r:id="rId20"/>
    <p:sldId id="278" r:id="rId21"/>
    <p:sldId id="264" r:id="rId22"/>
  </p:sldIdLst>
  <p:sldSz cx="10080625" cy="7559675"/>
  <p:notesSz cx="6669088" cy="987266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6"/>
    <p:restoredTop sz="95192" autoAdjust="0"/>
  </p:normalViewPr>
  <p:slideViewPr>
    <p:cSldViewPr snapToGrid="0">
      <p:cViewPr varScale="1">
        <p:scale>
          <a:sx n="100" d="100"/>
          <a:sy n="100" d="100"/>
        </p:scale>
        <p:origin x="1620" y="66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894191" cy="493309"/>
          </a:xfrm>
          <a:prstGeom prst="rect">
            <a:avLst/>
          </a:prstGeom>
          <a:noFill/>
          <a:ln>
            <a:noFill/>
          </a:ln>
        </p:spPr>
        <p:txBody>
          <a:bodyPr vert="horz" wrap="none" lIns="81567" tIns="40784" rIns="81567" bIns="40784" anchorCtr="0" compatLnSpc="0">
            <a:noAutofit/>
          </a:bodyPr>
          <a:lstStyle/>
          <a:p>
            <a:pPr hangingPunct="0">
              <a:defRPr sz="1400"/>
            </a:pPr>
            <a:endParaRPr lang="cs-CZ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Zástupný symbol pro datum 2"/>
          <p:cNvSpPr txBox="1">
            <a:spLocks noGrp="1"/>
          </p:cNvSpPr>
          <p:nvPr>
            <p:ph type="dt" sz="quarter" idx="1"/>
          </p:nvPr>
        </p:nvSpPr>
        <p:spPr>
          <a:xfrm>
            <a:off x="3774866" y="0"/>
            <a:ext cx="2894191" cy="493309"/>
          </a:xfrm>
          <a:prstGeom prst="rect">
            <a:avLst/>
          </a:prstGeom>
          <a:noFill/>
          <a:ln>
            <a:noFill/>
          </a:ln>
        </p:spPr>
        <p:txBody>
          <a:bodyPr vert="horz" wrap="none" lIns="81567" tIns="40784" rIns="81567" bIns="40784" anchorCtr="0" compatLnSpc="0">
            <a:noAutofit/>
          </a:bodyPr>
          <a:lstStyle/>
          <a:p>
            <a:pPr algn="r" hangingPunct="0">
              <a:defRPr sz="1400"/>
            </a:pPr>
            <a:endParaRPr lang="cs-CZ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Zástupný symbol pro zápatí 3"/>
          <p:cNvSpPr txBox="1">
            <a:spLocks noGrp="1"/>
          </p:cNvSpPr>
          <p:nvPr>
            <p:ph type="ftr" sz="quarter" idx="2"/>
          </p:nvPr>
        </p:nvSpPr>
        <p:spPr>
          <a:xfrm>
            <a:off x="0" y="9379194"/>
            <a:ext cx="2894191" cy="493309"/>
          </a:xfrm>
          <a:prstGeom prst="rect">
            <a:avLst/>
          </a:prstGeom>
          <a:noFill/>
          <a:ln>
            <a:noFill/>
          </a:ln>
        </p:spPr>
        <p:txBody>
          <a:bodyPr vert="horz" wrap="none" lIns="81567" tIns="40784" rIns="81567" bIns="40784" anchor="b" anchorCtr="0" compatLnSpc="0">
            <a:noAutofit/>
          </a:bodyPr>
          <a:lstStyle/>
          <a:p>
            <a:pPr hangingPunct="0">
              <a:defRPr sz="1400"/>
            </a:pPr>
            <a:endParaRPr lang="cs-CZ" sz="13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Zástupný symbol pro číslo snímku 4"/>
          <p:cNvSpPr txBox="1">
            <a:spLocks noGrp="1"/>
          </p:cNvSpPr>
          <p:nvPr>
            <p:ph type="sldNum" sz="quarter" idx="3"/>
          </p:nvPr>
        </p:nvSpPr>
        <p:spPr>
          <a:xfrm>
            <a:off x="3774866" y="9379194"/>
            <a:ext cx="2894191" cy="493309"/>
          </a:xfrm>
          <a:prstGeom prst="rect">
            <a:avLst/>
          </a:prstGeom>
          <a:noFill/>
          <a:ln>
            <a:noFill/>
          </a:ln>
        </p:spPr>
        <p:txBody>
          <a:bodyPr vert="horz" wrap="none" lIns="81567" tIns="40784" rIns="81567" bIns="40784" anchor="b" anchorCtr="0" compatLnSpc="0">
            <a:noAutofit/>
          </a:bodyPr>
          <a:lstStyle/>
          <a:p>
            <a:pPr algn="r" hangingPunct="0">
              <a:defRPr sz="1400"/>
            </a:pPr>
            <a:fld id="{8B82F1A9-9F15-45A0-B142-700A33EF2FF0}" type="slidenum">
              <a:pPr algn="r" hangingPunct="0">
                <a:defRPr sz="1400"/>
              </a:pPr>
              <a:t>‹#›</a:t>
            </a:fld>
            <a:endParaRPr lang="cs-CZ" sz="130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0232684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 idx="2"/>
          </p:nvPr>
        </p:nvSpPr>
        <p:spPr>
          <a:xfrm>
            <a:off x="868363" y="750888"/>
            <a:ext cx="4932362" cy="3700462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3"/>
          </p:nvPr>
        </p:nvSpPr>
        <p:spPr>
          <a:xfrm>
            <a:off x="666938" y="4689431"/>
            <a:ext cx="5335182" cy="4442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cs-CZ"/>
          </a:p>
        </p:txBody>
      </p:sp>
      <p:sp>
        <p:nvSpPr>
          <p:cNvPr id="4" name="Zástupný symbol pro záhlaví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894191" cy="493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cs-CZ" sz="13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5" name="Zástupný symbol pro datum 4"/>
          <p:cNvSpPr txBox="1">
            <a:spLocks noGrp="1"/>
          </p:cNvSpPr>
          <p:nvPr>
            <p:ph type="dt" idx="1"/>
          </p:nvPr>
        </p:nvSpPr>
        <p:spPr>
          <a:xfrm>
            <a:off x="3774866" y="0"/>
            <a:ext cx="2894191" cy="493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cs-CZ" sz="13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symbol pro zápatí 5"/>
          <p:cNvSpPr txBox="1">
            <a:spLocks noGrp="1"/>
          </p:cNvSpPr>
          <p:nvPr>
            <p:ph type="ftr" sz="quarter" idx="4"/>
          </p:nvPr>
        </p:nvSpPr>
        <p:spPr>
          <a:xfrm>
            <a:off x="0" y="9379194"/>
            <a:ext cx="2894191" cy="493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cs-CZ" sz="13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xfrm>
            <a:off x="3774866" y="9379194"/>
            <a:ext cx="2894191" cy="4933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cs-CZ" sz="13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4854B3FB-2FAB-45EA-A987-EB9D0ACEE9FF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9437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cs-CZ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46FF7AB2-2763-452A-B16D-7526AC0EDFB4}" type="slidenum">
              <a:t>1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38554"/>
          </a:xfrm>
        </p:spPr>
        <p:txBody>
          <a:bodyPr>
            <a:spAutoFit/>
          </a:bodyPr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93677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FD16883-1E3F-4CD5-BEB3-6E4F37D380DF}" type="slidenum">
              <a:t>2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73910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D7CB1F38-37D7-4311-B9D1-180EC03B6D76}" type="slidenum">
              <a:t>4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977273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6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0748493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7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 dirty="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94630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8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60973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9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3810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10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29359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11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60882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12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464776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13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136568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14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7875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15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93771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16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93364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17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038429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18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101799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275BA168-F0A2-40CE-8714-4BBBAB9C8A1D}" type="slidenum">
              <a:t>19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792897"/>
          </a:xfrm>
        </p:spPr>
        <p:txBody>
          <a:bodyPr/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045415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číslo snímku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A1737422-6730-45B8-A69D-9C5FEEDDF99A}" type="slidenum">
              <a:t>20</a:t>
            </a:fld>
            <a:endParaRPr lang="cs-CZ"/>
          </a:p>
        </p:txBody>
      </p:sp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057275" y="947738"/>
            <a:ext cx="4554538" cy="3417887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1031848" y="4697077"/>
            <a:ext cx="4610761" cy="338554"/>
          </a:xfrm>
        </p:spPr>
        <p:txBody>
          <a:bodyPr>
            <a:spAutoFit/>
          </a:bodyPr>
          <a:lstStyle/>
          <a:p>
            <a:endParaRPr lang="cs-CZ" sz="2200">
              <a:solidFill>
                <a:srgbClr val="000000"/>
              </a:solidFill>
              <a:latin typeface="Thorndale" pitchFamily="18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336355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9D5A917-B5A8-423A-8081-90A1C2C9C6E8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01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91BF00F-C43A-49FD-80E5-4A07EF64E9D6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367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BD6C019-2078-4F94-BFB4-F618DEDB39E0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966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1D927E4-696F-47C9-8FB8-6A7F0044CC50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081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B27D16B-F2C9-47A5-8708-CFFCCFCD1BA5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208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46CE198-05FE-4B56-A769-146BEED3E1BD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378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FB0053F-D136-44CB-8910-C9A22AEF19FD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325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DF042B4-D66F-43F3-A3A9-70FAECC2FE38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828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AD4B4E6-F69B-420A-807E-D5475FEC84D7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227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9BF88FB-F01A-4B2E-9435-461B90AF6346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494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87F8147-E7F7-4C19-B701-D9E76646D513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058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60475" y="1236663"/>
            <a:ext cx="7559675" cy="263207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60475" y="3970338"/>
            <a:ext cx="7559675" cy="18256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833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282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7388" y="1884363"/>
            <a:ext cx="8694737" cy="31448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7388" y="5059363"/>
            <a:ext cx="8694737" cy="16525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94344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41363" y="2101850"/>
            <a:ext cx="4227512" cy="47625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21275" y="2101850"/>
            <a:ext cx="4227513" cy="47625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669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738" y="403225"/>
            <a:ext cx="8694737" cy="14605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3738" y="1852613"/>
            <a:ext cx="4265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93738" y="2760663"/>
            <a:ext cx="4265612" cy="4062412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103813" y="1852613"/>
            <a:ext cx="428466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103813" y="2760663"/>
            <a:ext cx="4284662" cy="4062412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840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105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189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49430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3738" y="503238"/>
            <a:ext cx="3251200" cy="1765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286250" y="1089025"/>
            <a:ext cx="5102225" cy="5372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93738" y="2268538"/>
            <a:ext cx="3251200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8375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177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197725" y="555625"/>
            <a:ext cx="2151063" cy="63087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741363" y="555625"/>
            <a:ext cx="6303962" cy="6308725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819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cs-CZ"/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cs-CZ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ctr" rtl="0" hangingPunct="0">
              <a:buNone/>
              <a:tabLst/>
              <a:defRPr lang="cs-CZ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cs-CZ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23925BD1-7C26-4FC7-825A-0CE140C6A9A2}" type="slidenum"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hangingPunct="0">
        <a:tabLst/>
        <a:defRPr lang="cs-CZ" sz="2400" b="0" i="0" u="none" strike="noStrike" kern="1200">
          <a:ln>
            <a:noFill/>
          </a:ln>
          <a:latin typeface="Arial" pitchFamily="18"/>
          <a:ea typeface="Microsoft YaHei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tabLst/>
        <a:defRPr lang="cs-CZ" sz="3200" b="0" i="0" u="none" strike="noStrike" kern="1200">
          <a:ln>
            <a:noFill/>
          </a:ln>
          <a:latin typeface="Arial" pitchFamily="18"/>
          <a:ea typeface="Microsoft YaHei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05360" y="1893960"/>
            <a:ext cx="9675000" cy="5666399"/>
          </a:xfrm>
          <a:prstGeom prst="rect">
            <a:avLst/>
          </a:prstGeom>
          <a:solidFill>
            <a:srgbClr val="DDDDDD"/>
          </a:solidFill>
          <a:ln w="25400">
            <a:solidFill>
              <a:srgbClr val="C0C0C0"/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cs-CZ" sz="2400">
              <a:latin typeface="Thorndale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3" name="Zástupný symbol pro nadpis 2"/>
          <p:cNvSpPr txBox="1">
            <a:spLocks noGrp="1"/>
          </p:cNvSpPr>
          <p:nvPr>
            <p:ph type="title"/>
          </p:nvPr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cs-CZ"/>
          </a:p>
        </p:txBody>
      </p:sp>
      <p:sp>
        <p:nvSpPr>
          <p:cNvPr id="4" name="Zástupný symbol pro text 3"/>
          <p:cNvSpPr txBox="1">
            <a:spLocks noGrp="1"/>
          </p:cNvSpPr>
          <p:nvPr>
            <p:ph type="body" idx="1"/>
          </p:nvPr>
        </p:nvSpPr>
        <p:spPr>
          <a:xfrm>
            <a:off x="740879" y="2101680"/>
            <a:ext cx="8608320" cy="4762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Obdélník 4"/>
          <p:cNvSpPr/>
          <p:nvPr/>
        </p:nvSpPr>
        <p:spPr>
          <a:xfrm>
            <a:off x="0" y="0"/>
            <a:ext cx="181800" cy="918719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cs-CZ" sz="2400">
              <a:latin typeface="Thorndale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0" y="2381399"/>
            <a:ext cx="181800" cy="918719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cs-CZ" sz="2400">
              <a:latin typeface="Thorndale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1168560"/>
            <a:ext cx="181800" cy="918719"/>
          </a:xfrm>
          <a:prstGeom prst="rect">
            <a:avLst/>
          </a:prstGeom>
          <a:solidFill>
            <a:srgbClr val="125C8D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  <p:txBody>
          <a:bodyPr lIns="0" tIns="0" rIns="0" bIns="0" anchor="ctr" anchorCtr="1"/>
          <a:lstStyle/>
          <a:p>
            <a:pPr lvl="0" rtl="0" hangingPunct="0">
              <a:buNone/>
              <a:tabLst/>
            </a:pPr>
            <a:endParaRPr lang="cs-CZ" sz="2400">
              <a:latin typeface="Thorndale" pitchFamily="18"/>
              <a:ea typeface="Lucida Sans Unicode" pitchFamily="2"/>
              <a:cs typeface="Tahoma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hangingPunct="0">
        <a:tabLst/>
        <a:defRPr lang="cs-CZ" sz="2400" b="1" i="0" u="none" strike="noStrike">
          <a:ln>
            <a:noFill/>
          </a:ln>
          <a:solidFill>
            <a:srgbClr val="333333"/>
          </a:solidFill>
          <a:latin typeface="Albany" pitchFamily="34"/>
          <a:cs typeface="Tahoma" pitchFamily="2"/>
        </a:defRPr>
      </a:lvl1pPr>
    </p:titleStyle>
    <p:bodyStyle>
      <a:lvl1pPr marL="0" marR="0" indent="0" algn="l" rtl="0" hangingPunct="0">
        <a:spcBef>
          <a:spcPts val="0"/>
        </a:spcBef>
        <a:spcAft>
          <a:spcPts val="0"/>
        </a:spcAft>
        <a:tabLst/>
        <a:defRPr lang="cs-CZ" sz="2400" b="0" i="0" u="none" strike="noStrike">
          <a:ln>
            <a:noFill/>
          </a:ln>
          <a:solidFill>
            <a:srgbClr val="000000"/>
          </a:solidFill>
          <a:latin typeface="Albany" pitchFamily="34"/>
          <a:cs typeface="Tahoma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vana.pychova@mpsv.cz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jpg"/><Relationship Id="rId4" Type="http://schemas.openxmlformats.org/officeDocument/2006/relationships/hyperlink" Target="mailto:aneta.jerackova@mpsv.cz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pravidla-pro-zadatele-a-prijemce-opz/-/dokument/797767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hradeckyvenkov.cz/download_opz.php?sekce=21&amp;rstema=24&amp;stromhlmenu=9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seu.mssf.cz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jpg"/><Relationship Id="rId4" Type="http://schemas.openxmlformats.org/officeDocument/2006/relationships/hyperlink" Target="https://mseu.mssf.cz/podstromFormularu.aspx?id=172135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kancelar.mas@seznam.cz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hradeckyvenkov.cz/download_opz.php?sekce=30&amp;rstema=24&amp;stromhlmenu=9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740879" y="755853"/>
            <a:ext cx="8608320" cy="861774"/>
          </a:xfrm>
        </p:spPr>
        <p:txBody>
          <a:bodyPr>
            <a:spAutoFit/>
          </a:bodyPr>
          <a:lstStyle/>
          <a:p>
            <a:pPr lvl="0"/>
            <a:r>
              <a:rPr lang="cs-CZ" sz="2800" dirty="0" smtClean="0"/>
              <a:t>Školení pro žadatele </a:t>
            </a:r>
            <a:br>
              <a:rPr lang="cs-CZ" sz="2800" dirty="0" smtClean="0"/>
            </a:br>
            <a:r>
              <a:rPr lang="cs-CZ" sz="2800" dirty="0" smtClean="0"/>
              <a:t>MAS </a:t>
            </a:r>
            <a:r>
              <a:rPr lang="cs-CZ" sz="2800" dirty="0"/>
              <a:t>Hradecký </a:t>
            </a:r>
            <a:r>
              <a:rPr lang="cs-CZ" sz="2800" dirty="0" smtClean="0"/>
              <a:t>venkov, 25. 1. 2017</a:t>
            </a:r>
            <a:endParaRPr lang="cs-CZ" sz="2800" dirty="0"/>
          </a:p>
        </p:txBody>
      </p:sp>
      <p:sp>
        <p:nvSpPr>
          <p:cNvPr id="3" name="Podnadpis 2"/>
          <p:cNvSpPr txBox="1">
            <a:spLocks noGrp="1"/>
          </p:cNvSpPr>
          <p:nvPr>
            <p:ph type="subTitle" idx="4294967295"/>
          </p:nvPr>
        </p:nvSpPr>
        <p:spPr>
          <a:xfrm>
            <a:off x="1347270" y="2999597"/>
            <a:ext cx="7883357" cy="1969770"/>
          </a:xfrm>
        </p:spPr>
        <p:txBody>
          <a:bodyPr wrap="square" anchor="ctr">
            <a:spAutoFit/>
          </a:bodyPr>
          <a:lstStyle/>
          <a:p>
            <a:pPr indent="-216000" algn="ctr">
              <a:spcAft>
                <a:spcPts val="1800"/>
              </a:spcAft>
            </a:pPr>
            <a:r>
              <a:rPr lang="cs-CZ" sz="4800" b="1" dirty="0" smtClean="0">
                <a:latin typeface="Albany"/>
              </a:rPr>
              <a:t>Výzva č. 1</a:t>
            </a:r>
            <a:r>
              <a:rPr lang="cs-CZ" sz="4800" dirty="0" smtClean="0">
                <a:latin typeface="Albany"/>
              </a:rPr>
              <a:t/>
            </a:r>
            <a:br>
              <a:rPr lang="cs-CZ" sz="4800" dirty="0" smtClean="0">
                <a:latin typeface="Albany"/>
              </a:rPr>
            </a:br>
            <a:r>
              <a:rPr lang="cs-CZ" sz="2000" dirty="0"/>
              <a:t>033/03_16_047/CLLD_15_01_029 </a:t>
            </a:r>
            <a:r>
              <a:rPr lang="cs-CZ" sz="4800" dirty="0" smtClean="0">
                <a:latin typeface="Albany"/>
              </a:rPr>
              <a:t/>
            </a:r>
            <a:br>
              <a:rPr lang="cs-CZ" sz="4800" dirty="0" smtClean="0">
                <a:latin typeface="Albany"/>
              </a:rPr>
            </a:br>
            <a:r>
              <a:rPr lang="cs-CZ" dirty="0" err="1" smtClean="0">
                <a:latin typeface="Albany"/>
              </a:rPr>
              <a:t>Fiche</a:t>
            </a:r>
            <a:r>
              <a:rPr lang="cs-CZ" dirty="0" smtClean="0">
                <a:latin typeface="Albany"/>
              </a:rPr>
              <a:t> č. 6 </a:t>
            </a:r>
            <a:r>
              <a:rPr lang="cs-CZ" sz="3600" dirty="0" smtClean="0">
                <a:latin typeface="Albany"/>
              </a:rPr>
              <a:t/>
            </a:r>
            <a:br>
              <a:rPr lang="cs-CZ" sz="3600" dirty="0" smtClean="0">
                <a:latin typeface="Albany"/>
              </a:rPr>
            </a:br>
            <a:r>
              <a:rPr lang="cs-CZ" sz="3600" b="1" dirty="0" smtClean="0">
                <a:latin typeface="Albany"/>
              </a:rPr>
              <a:t>KOMUNITA</a:t>
            </a:r>
            <a:endParaRPr lang="cs-CZ" sz="3600" b="1" dirty="0">
              <a:latin typeface="Albany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7895027" y="3786518"/>
            <a:ext cx="2009368" cy="2033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lvl="0"/>
            <a:r>
              <a:rPr lang="cs-CZ" sz="2800" dirty="0" smtClean="0"/>
              <a:t>Představení výzvy</a:t>
            </a:r>
            <a:br>
              <a:rPr lang="cs-CZ" sz="2800" dirty="0" smtClean="0"/>
            </a:br>
            <a:r>
              <a:rPr lang="cs-CZ" sz="2800" dirty="0"/>
              <a:t>–</a:t>
            </a:r>
            <a:r>
              <a:rPr lang="cs-CZ" sz="2800" dirty="0" smtClean="0"/>
              <a:t> základní informace</a:t>
            </a:r>
            <a:endParaRPr lang="cs-CZ" sz="2800" dirty="0"/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740879" y="2467440"/>
            <a:ext cx="8608320" cy="4279869"/>
          </a:xfrm>
        </p:spPr>
        <p:txBody>
          <a:bodyPr/>
          <a:lstStyle/>
          <a:p>
            <a:pPr marL="342900" lvl="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b="1" dirty="0" smtClean="0"/>
              <a:t>Prioritní osa 2</a:t>
            </a:r>
            <a:r>
              <a:rPr lang="cs-CZ" sz="1600" dirty="0" smtClean="0"/>
              <a:t/>
            </a:r>
            <a:br>
              <a:rPr lang="cs-CZ" sz="1600" dirty="0" smtClean="0"/>
            </a:br>
            <a:r>
              <a:rPr lang="cs-CZ" sz="1600" dirty="0" smtClean="0"/>
              <a:t>Sociální začleňování a boj s chudobou</a:t>
            </a: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endParaRPr lang="cs-CZ" sz="1600" dirty="0"/>
          </a:p>
          <a:p>
            <a:pPr marL="342900" lvl="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b="1" dirty="0" smtClean="0"/>
              <a:t>Investiční priorita 2.3</a:t>
            </a:r>
            <a:r>
              <a:rPr lang="cs-CZ" sz="1600" dirty="0" smtClean="0"/>
              <a:t/>
            </a:r>
            <a:br>
              <a:rPr lang="cs-CZ" sz="1600" dirty="0" smtClean="0"/>
            </a:br>
            <a:r>
              <a:rPr lang="cs-CZ" sz="1600" dirty="0" smtClean="0"/>
              <a:t>Strategie komunitně vedeného místního rozvoje</a:t>
            </a:r>
          </a:p>
          <a:p>
            <a:pPr lvl="0">
              <a:buClr>
                <a:srgbClr val="0E594D"/>
              </a:buClr>
              <a:buSzPct val="45000"/>
              <a:buFont typeface="StarSymbol"/>
              <a:buChar char="●"/>
            </a:pPr>
            <a:endParaRPr lang="cs-CZ" sz="1600" dirty="0"/>
          </a:p>
          <a:p>
            <a:pPr marL="342900" lvl="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b="1" dirty="0" smtClean="0"/>
              <a:t>Vyhlašovatel výzvy: </a:t>
            </a:r>
            <a:r>
              <a:rPr lang="cs-CZ" sz="1600" dirty="0" smtClean="0"/>
              <a:t>MAS Hradecký venkov</a:t>
            </a:r>
          </a:p>
          <a:p>
            <a:pPr marL="342900" lvl="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endParaRPr lang="cs-CZ" sz="1600" dirty="0"/>
          </a:p>
          <a:p>
            <a:pPr marL="342900" lvl="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b="1" dirty="0" smtClean="0"/>
              <a:t>Alokace výzvy: </a:t>
            </a:r>
            <a:r>
              <a:rPr lang="cs-CZ" sz="1600" dirty="0" smtClean="0"/>
              <a:t>5 500 000,- CZK</a:t>
            </a:r>
          </a:p>
          <a:p>
            <a:pPr marL="342900" lvl="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endParaRPr lang="cs-CZ" sz="1600" dirty="0"/>
          </a:p>
          <a:p>
            <a:pPr marL="342900" lvl="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b="1" dirty="0" smtClean="0"/>
              <a:t>Vyhlášení výzvy: </a:t>
            </a:r>
            <a:r>
              <a:rPr lang="cs-CZ" sz="1600" dirty="0" smtClean="0"/>
              <a:t>19. </a:t>
            </a:r>
            <a:r>
              <a:rPr lang="cs-CZ" sz="1600" dirty="0" smtClean="0"/>
              <a:t>1. 2017</a:t>
            </a:r>
          </a:p>
          <a:p>
            <a:pPr marL="342900" lvl="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endParaRPr lang="cs-CZ" sz="1600" dirty="0"/>
          </a:p>
          <a:p>
            <a:pPr marL="342900" lvl="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b="1" dirty="0" smtClean="0"/>
              <a:t>Zahájení příjmu žádostí o podporu</a:t>
            </a:r>
            <a:r>
              <a:rPr lang="cs-CZ" sz="1600" dirty="0" smtClean="0"/>
              <a:t>: </a:t>
            </a:r>
            <a:r>
              <a:rPr lang="cs-CZ" sz="1600" dirty="0" smtClean="0"/>
              <a:t>19. </a:t>
            </a:r>
            <a:r>
              <a:rPr lang="cs-CZ" sz="1600" dirty="0" smtClean="0"/>
              <a:t>1. 2017 ve 12:00 hod.</a:t>
            </a:r>
          </a:p>
          <a:p>
            <a:pPr marL="342900" lvl="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endParaRPr lang="cs-CZ" sz="1600" dirty="0" smtClean="0"/>
          </a:p>
          <a:p>
            <a:pPr marL="342900" lvl="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b="1" dirty="0" smtClean="0"/>
              <a:t>Ukončení příjmu projektových žádostí</a:t>
            </a:r>
            <a:r>
              <a:rPr lang="cs-CZ" sz="1600" smtClean="0"/>
              <a:t>: </a:t>
            </a:r>
            <a:r>
              <a:rPr lang="cs-CZ" sz="1600" smtClean="0"/>
              <a:t>9. </a:t>
            </a:r>
            <a:r>
              <a:rPr lang="cs-CZ" sz="1600" dirty="0" smtClean="0"/>
              <a:t>3. 2017 ve 12:00 hod.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432000" y="216000"/>
            <a:ext cx="1655999" cy="165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 txBox="1">
            <a:spLocks/>
          </p:cNvSpPr>
          <p:nvPr/>
        </p:nvSpPr>
        <p:spPr>
          <a:xfrm>
            <a:off x="1133070" y="2135188"/>
            <a:ext cx="4304160" cy="26282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dirty="0"/>
              <a:t>Místní akční </a:t>
            </a:r>
            <a:r>
              <a:rPr lang="cs-CZ" sz="1600" dirty="0" smtClean="0"/>
              <a:t>skupina</a:t>
            </a:r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dirty="0" smtClean="0"/>
              <a:t>Obce</a:t>
            </a:r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dirty="0" smtClean="0"/>
              <a:t>Dobrovolné </a:t>
            </a:r>
            <a:r>
              <a:rPr lang="cs-CZ" sz="1600" dirty="0"/>
              <a:t>svazky </a:t>
            </a:r>
            <a:r>
              <a:rPr lang="cs-CZ" sz="1600" dirty="0" smtClean="0"/>
              <a:t>obcí</a:t>
            </a:r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dirty="0" smtClean="0"/>
              <a:t>Organizace </a:t>
            </a:r>
            <a:r>
              <a:rPr lang="cs-CZ" sz="1600" dirty="0"/>
              <a:t>zřizované </a:t>
            </a:r>
            <a:r>
              <a:rPr lang="cs-CZ" sz="1600" dirty="0" smtClean="0"/>
              <a:t>obcemi</a:t>
            </a:r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dirty="0" smtClean="0"/>
              <a:t>Organizace </a:t>
            </a:r>
            <a:r>
              <a:rPr lang="cs-CZ" sz="1600" dirty="0"/>
              <a:t>zřizované </a:t>
            </a:r>
            <a:r>
              <a:rPr lang="cs-CZ" sz="1600" dirty="0" smtClean="0"/>
              <a:t>kraji</a:t>
            </a:r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dirty="0" smtClean="0"/>
              <a:t>Příspěvkové organizace</a:t>
            </a:r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kern="0" dirty="0" smtClean="0"/>
              <a:t>OPRÁVNĚNÍ ŽADATELÉ</a:t>
            </a:r>
            <a:endParaRPr lang="cs-CZ" sz="2800" kern="0" dirty="0"/>
          </a:p>
        </p:txBody>
      </p:sp>
      <p:sp>
        <p:nvSpPr>
          <p:cNvPr id="5" name="Obdélník 4"/>
          <p:cNvSpPr/>
          <p:nvPr/>
        </p:nvSpPr>
        <p:spPr>
          <a:xfrm>
            <a:off x="5189418" y="2085760"/>
            <a:ext cx="415978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dirty="0">
                <a:latin typeface="Albany"/>
              </a:rPr>
              <a:t>Nestátní neziskové </a:t>
            </a:r>
            <a:r>
              <a:rPr lang="cs-CZ" sz="1600" dirty="0" smtClean="0">
                <a:latin typeface="Albany"/>
              </a:rPr>
              <a:t>organizace</a:t>
            </a:r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dirty="0" smtClean="0">
                <a:latin typeface="Albany"/>
              </a:rPr>
              <a:t>Obchodní korporace</a:t>
            </a:r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dirty="0" smtClean="0">
                <a:latin typeface="Albany"/>
              </a:rPr>
              <a:t>OSVČ</a:t>
            </a:r>
            <a:endParaRPr lang="cs-CZ" sz="1600" dirty="0">
              <a:latin typeface="Albany"/>
            </a:endParaRPr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dirty="0">
                <a:latin typeface="Albany"/>
              </a:rPr>
              <a:t>Poradenské a vzdělávací instituce</a:t>
            </a:r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dirty="0">
                <a:latin typeface="Albany"/>
              </a:rPr>
              <a:t>Poskytovatelé sociálních služeb</a:t>
            </a:r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dirty="0" smtClean="0">
                <a:latin typeface="Albany"/>
              </a:rPr>
              <a:t>Školy </a:t>
            </a:r>
            <a:r>
              <a:rPr lang="cs-CZ" sz="1600" dirty="0">
                <a:latin typeface="Albany"/>
              </a:rPr>
              <a:t>a školská zařízení</a:t>
            </a:r>
            <a:endParaRPr lang="cs-CZ" sz="1600" kern="0" dirty="0">
              <a:latin typeface="Albany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1133068" y="4770238"/>
            <a:ext cx="77637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E594D"/>
              </a:buClr>
              <a:buSzPct val="45000"/>
            </a:pPr>
            <a:r>
              <a:rPr lang="cs-CZ" sz="1600" dirty="0" smtClean="0">
                <a:latin typeface="Albany"/>
              </a:rPr>
              <a:t>Vymezení oprávněnosti žadatele v části 4.3 výzvy.</a:t>
            </a:r>
            <a:endParaRPr lang="cs-CZ" sz="1400" dirty="0" smtClean="0">
              <a:latin typeface="Albany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1133067" y="5332573"/>
            <a:ext cx="7763795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0E594D"/>
              </a:buClr>
              <a:buSzPct val="45000"/>
            </a:pPr>
            <a:r>
              <a:rPr lang="cs-CZ" sz="1400" dirty="0" smtClean="0">
                <a:latin typeface="Albany"/>
              </a:rPr>
              <a:t>Žadatel musí mít </a:t>
            </a:r>
            <a:r>
              <a:rPr lang="cs-CZ" sz="1400" b="1" dirty="0" smtClean="0">
                <a:latin typeface="Albany"/>
              </a:rPr>
              <a:t>aktivní datovou schránku</a:t>
            </a:r>
            <a:r>
              <a:rPr lang="cs-CZ" sz="1400" dirty="0" smtClean="0">
                <a:latin typeface="Albany"/>
              </a:rPr>
              <a:t>.</a:t>
            </a:r>
            <a:endParaRPr lang="cs-CZ" sz="1400" dirty="0">
              <a:latin typeface="Albany"/>
            </a:endParaRPr>
          </a:p>
          <a:p>
            <a:pPr>
              <a:buClr>
                <a:srgbClr val="0E594D"/>
              </a:buClr>
              <a:buSzPct val="45000"/>
            </a:pPr>
            <a:r>
              <a:rPr lang="cs-CZ" sz="1400" dirty="0" smtClean="0">
                <a:latin typeface="Albany"/>
              </a:rPr>
              <a:t>Žadatel ani jeho partneři s finančním příspěvkem </a:t>
            </a:r>
            <a:r>
              <a:rPr lang="cs-CZ" sz="1400" b="1" dirty="0" smtClean="0">
                <a:latin typeface="Albany"/>
              </a:rPr>
              <a:t>nesmí být v úpadku, likvidaci, </a:t>
            </a:r>
            <a:br>
              <a:rPr lang="cs-CZ" sz="1400" b="1" dirty="0" smtClean="0">
                <a:latin typeface="Albany"/>
              </a:rPr>
            </a:br>
            <a:r>
              <a:rPr lang="cs-CZ" sz="1400" b="1" dirty="0" smtClean="0">
                <a:latin typeface="Albany"/>
              </a:rPr>
              <a:t>v insolvenčním řízení, nemají dluhy </a:t>
            </a:r>
            <a:r>
              <a:rPr lang="cs-CZ" sz="1400" dirty="0" smtClean="0">
                <a:latin typeface="Albany"/>
              </a:rPr>
              <a:t>(viz výzva „4.3 Vymezení oprávněných žadatelů“). </a:t>
            </a:r>
            <a:br>
              <a:rPr lang="cs-CZ" sz="1400" dirty="0" smtClean="0">
                <a:latin typeface="Albany"/>
              </a:rPr>
            </a:br>
            <a:r>
              <a:rPr lang="cs-CZ" sz="1400" dirty="0" smtClean="0">
                <a:latin typeface="Albany"/>
              </a:rPr>
              <a:t>– nutno doložit </a:t>
            </a:r>
            <a:r>
              <a:rPr lang="cs-CZ" sz="1400" b="1" dirty="0" smtClean="0">
                <a:latin typeface="Albany"/>
              </a:rPr>
              <a:t>čestným prohlášením </a:t>
            </a:r>
            <a:r>
              <a:rPr lang="cs-CZ" sz="1400" dirty="0" smtClean="0">
                <a:latin typeface="Albany"/>
              </a:rPr>
              <a:t>v žádosti o podporu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 rot="21000">
            <a:off x="1272920" y="2459454"/>
            <a:ext cx="7737235" cy="1864494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800" dirty="0" smtClean="0"/>
              <a:t>Partner s finančním příspěvkem</a:t>
            </a:r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800" dirty="0" smtClean="0"/>
              <a:t>Partner bez finančního příspěvku</a:t>
            </a:r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endParaRPr lang="cs-CZ" sz="1800" dirty="0" smtClean="0"/>
          </a:p>
          <a:p>
            <a:pPr>
              <a:lnSpc>
                <a:spcPct val="150000"/>
              </a:lnSpc>
              <a:buClr>
                <a:srgbClr val="0E594D"/>
              </a:buClr>
              <a:buSzPct val="45000"/>
            </a:pPr>
            <a:r>
              <a:rPr lang="cs-CZ" sz="1800" dirty="0" smtClean="0"/>
              <a:t>Vymezení oprávněnosti partnerů v části 4.4 výzvy</a:t>
            </a:r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endParaRPr lang="cs-CZ" sz="1800" dirty="0" smtClean="0"/>
          </a:p>
          <a:p>
            <a:pPr>
              <a:lnSpc>
                <a:spcPct val="150000"/>
              </a:lnSpc>
              <a:buClr>
                <a:srgbClr val="0E594D"/>
              </a:buClr>
              <a:buSzPct val="45000"/>
            </a:pPr>
            <a:r>
              <a:rPr lang="cs-CZ" sz="1800" b="1" dirty="0" smtClean="0"/>
              <a:t>Fyzická osoba, která není samostatně výdělečně činná, nemůže být zapojena  jako partner.</a:t>
            </a:r>
            <a:endParaRPr lang="cs-CZ" sz="1800" b="1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kern="0" dirty="0" smtClean="0"/>
              <a:t>OPRÁVNĚNÍ PARTNEŘI</a:t>
            </a:r>
            <a:endParaRPr lang="cs-CZ" sz="2800" kern="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kern="0" dirty="0" smtClean="0"/>
              <a:t>MÍRA PODPORY</a:t>
            </a:r>
          </a:p>
          <a:p>
            <a:r>
              <a:rPr lang="cs-CZ" dirty="0" smtClean="0"/>
              <a:t>– </a:t>
            </a:r>
            <a:r>
              <a:rPr lang="cs-CZ" kern="0" dirty="0" smtClean="0"/>
              <a:t>rozpad zdrojů financování</a:t>
            </a:r>
            <a:endParaRPr lang="cs-CZ" kern="0" dirty="0"/>
          </a:p>
        </p:txBody>
      </p:sp>
      <p:graphicFrame>
        <p:nvGraphicFramePr>
          <p:cNvPr id="10" name="Tabulk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066098"/>
              </p:ext>
            </p:extLst>
          </p:nvPr>
        </p:nvGraphicFramePr>
        <p:xfrm>
          <a:off x="1060402" y="2091211"/>
          <a:ext cx="8367803" cy="4366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16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9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02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3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5578"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Typ příjemce dle pravidel spolufinancování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Evropský podíl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Příjemce</a:t>
                      </a:r>
                      <a:endParaRPr lang="cs-CZ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Státní rozpočet</a:t>
                      </a:r>
                      <a:endParaRPr lang="cs-CZ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463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Školy a školská zařízení zřizovaná ministerstvy dle školského zákona (č. 561/2004 Sb.)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85 %</a:t>
                      </a:r>
                      <a:endParaRPr lang="cs-CZ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0 %</a:t>
                      </a:r>
                      <a:endParaRPr lang="cs-CZ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15 %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2178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Obce </a:t>
                      </a: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Příspěvkové organizace </a:t>
                      </a:r>
                      <a:r>
                        <a:rPr lang="cs-CZ" sz="1200" dirty="0" smtClean="0">
                          <a:effectLst/>
                        </a:rPr>
                        <a:t>zřizované kraji </a:t>
                      </a:r>
                      <a:r>
                        <a:rPr lang="cs-CZ" sz="1200" dirty="0">
                          <a:effectLst/>
                        </a:rPr>
                        <a:t>a obcemi (s výjimkou škol a školských zařízení)</a:t>
                      </a: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Dobrovolné svazky obcí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85 %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5 %</a:t>
                      </a:r>
                      <a:endParaRPr lang="cs-CZ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10 %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978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Právnické osoby vykonávající činnost škol a školských zařízení (zapsané ve školském rejstříku)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85 %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0 %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15 %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7156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Soukromoprávní subjekty vykonávající veřejně prospěšnou činnost:</a:t>
                      </a: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Obecně prospěšné společnosti</a:t>
                      </a: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Spolky</a:t>
                      </a: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Ústavy</a:t>
                      </a: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Církve a náboženské společnosti</a:t>
                      </a: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Nadace a nadační fondy</a:t>
                      </a: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Místní akční skupiny</a:t>
                      </a: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Hospodářská komora, Agrární komora </a:t>
                      </a:r>
                    </a:p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Svazy, asociace 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85 %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0 %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15 %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978"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Ostatní subjekty (obchodní</a:t>
                      </a:r>
                      <a:r>
                        <a:rPr lang="cs-CZ" sz="1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společnosti, státní podniky, družstva, OSVČ, profesní komory)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85 %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</a:rPr>
                        <a:t>15 </a:t>
                      </a:r>
                      <a:r>
                        <a:rPr lang="cs-CZ" sz="1200" dirty="0">
                          <a:effectLst/>
                        </a:rPr>
                        <a:t>%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36195" algn="ctr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effectLst/>
                        </a:rPr>
                        <a:t>0%</a:t>
                      </a:r>
                      <a:endParaRPr lang="cs-CZ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2130425" y="2365375"/>
            <a:ext cx="100806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cs-CZ" altLang="cs-CZ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5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1"/>
          <p:cNvSpPr txBox="1">
            <a:spLocks/>
          </p:cNvSpPr>
          <p:nvPr/>
        </p:nvSpPr>
        <p:spPr>
          <a:xfrm>
            <a:off x="457200" y="555480"/>
            <a:ext cx="9171709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kern="0" dirty="0" smtClean="0"/>
              <a:t>VÝŠE CELKOVÝCH ZPŮSOBILÝCH </a:t>
            </a:r>
            <a:br>
              <a:rPr lang="cs-CZ" sz="2800" kern="0" dirty="0" smtClean="0"/>
            </a:br>
            <a:r>
              <a:rPr lang="cs-CZ" sz="2800" kern="0" dirty="0" smtClean="0"/>
              <a:t>VÝDAJŮ PROJEKTU</a:t>
            </a:r>
            <a:br>
              <a:rPr lang="cs-CZ" sz="2800" kern="0" dirty="0" smtClean="0"/>
            </a:br>
            <a:r>
              <a:rPr lang="cs-CZ" sz="2800" kern="0" dirty="0" smtClean="0"/>
              <a:t>A FORMA FINANCOVÁNÍ</a:t>
            </a:r>
            <a:endParaRPr lang="cs-CZ" sz="2800" kern="0" dirty="0"/>
          </a:p>
        </p:txBody>
      </p:sp>
      <p:sp>
        <p:nvSpPr>
          <p:cNvPr id="11" name="Zástupný symbol pro text 2"/>
          <p:cNvSpPr txBox="1">
            <a:spLocks/>
          </p:cNvSpPr>
          <p:nvPr/>
        </p:nvSpPr>
        <p:spPr>
          <a:xfrm>
            <a:off x="740879" y="2523886"/>
            <a:ext cx="8608320" cy="1190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2000" b="1" kern="0" dirty="0" smtClean="0"/>
              <a:t>Minimální výše </a:t>
            </a:r>
            <a:r>
              <a:rPr lang="cs-CZ" sz="1600" kern="0" dirty="0" smtClean="0"/>
              <a:t>celkových způsobilých výdajů projektu:	</a:t>
            </a:r>
            <a:r>
              <a:rPr lang="cs-CZ" sz="2000" b="1" kern="0" dirty="0" smtClean="0"/>
              <a:t>400 000,-  CZK</a:t>
            </a:r>
          </a:p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endParaRPr lang="cs-CZ" sz="1600" kern="0" dirty="0" smtClean="0"/>
          </a:p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2000" b="1" kern="0" dirty="0" smtClean="0"/>
              <a:t>Maximální výše </a:t>
            </a:r>
            <a:r>
              <a:rPr lang="cs-CZ" sz="1600" kern="0" dirty="0"/>
              <a:t>celkových způsobilých výdajů </a:t>
            </a:r>
            <a:r>
              <a:rPr lang="cs-CZ" sz="1600" kern="0" dirty="0" smtClean="0"/>
              <a:t>projektu:        </a:t>
            </a:r>
            <a:r>
              <a:rPr lang="cs-CZ" sz="2000" b="1" kern="0" dirty="0" smtClean="0"/>
              <a:t>2 000 000,-  CZK</a:t>
            </a:r>
            <a:endParaRPr lang="cs-CZ" sz="2000" b="1" kern="0" dirty="0"/>
          </a:p>
        </p:txBody>
      </p:sp>
      <p:sp>
        <p:nvSpPr>
          <p:cNvPr id="12" name="Zástupný symbol pro text 2"/>
          <p:cNvSpPr txBox="1">
            <a:spLocks/>
          </p:cNvSpPr>
          <p:nvPr/>
        </p:nvSpPr>
        <p:spPr>
          <a:xfrm>
            <a:off x="740879" y="3883380"/>
            <a:ext cx="8608320" cy="1190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2000" b="1" kern="0" dirty="0" smtClean="0"/>
              <a:t>Forma financování:    Ex ante </a:t>
            </a:r>
            <a:r>
              <a:rPr lang="cs-CZ" sz="1200" kern="0" dirty="0" smtClean="0"/>
              <a:t>(</a:t>
            </a:r>
            <a:r>
              <a:rPr lang="cs-CZ" sz="1200" dirty="0"/>
              <a:t>poskytnutí prostředků příjemci před realizací jeho výdajů na </a:t>
            </a:r>
            <a:r>
              <a:rPr lang="cs-CZ" sz="1200" dirty="0" smtClean="0"/>
              <a:t>projekt)</a:t>
            </a:r>
            <a:endParaRPr lang="cs-CZ" sz="1200" kern="0" dirty="0" smtClean="0"/>
          </a:p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endParaRPr lang="cs-CZ" sz="2000" b="1" kern="0" dirty="0"/>
          </a:p>
        </p:txBody>
      </p:sp>
      <p:sp>
        <p:nvSpPr>
          <p:cNvPr id="13" name="Zástupný symbol pro text 2"/>
          <p:cNvSpPr txBox="1">
            <a:spLocks/>
          </p:cNvSpPr>
          <p:nvPr/>
        </p:nvSpPr>
        <p:spPr>
          <a:xfrm>
            <a:off x="740879" y="4836883"/>
            <a:ext cx="8608320" cy="9071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endParaRPr lang="cs-CZ" sz="2000" b="1" kern="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kern="0" dirty="0" smtClean="0"/>
              <a:t>PŘEHLED PODPOROVANÝCH AKTIVIT </a:t>
            </a:r>
            <a:br>
              <a:rPr lang="cs-CZ" sz="2800" kern="0" dirty="0" smtClean="0"/>
            </a:br>
            <a:r>
              <a:rPr lang="cs-CZ" sz="2800" kern="0" dirty="0" smtClean="0"/>
              <a:t>A JEJICH MOŽNÉ KOMBINACE</a:t>
            </a:r>
            <a:endParaRPr lang="cs-CZ" sz="2800" kern="0" dirty="0"/>
          </a:p>
        </p:txBody>
      </p:sp>
      <p:sp>
        <p:nvSpPr>
          <p:cNvPr id="5" name="Zástupný symbol pro text 2"/>
          <p:cNvSpPr txBox="1">
            <a:spLocks/>
          </p:cNvSpPr>
          <p:nvPr/>
        </p:nvSpPr>
        <p:spPr>
          <a:xfrm>
            <a:off x="740879" y="5055523"/>
            <a:ext cx="8608320" cy="817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0E594D"/>
              </a:buClr>
              <a:buSzPct val="45000"/>
            </a:pPr>
            <a:r>
              <a:rPr lang="cs-CZ" sz="1600" b="1" kern="0" dirty="0" smtClean="0"/>
              <a:t>C) </a:t>
            </a:r>
            <a:r>
              <a:rPr lang="cs-CZ" sz="1400" b="1" kern="0" dirty="0" smtClean="0"/>
              <a:t>Další programy a činnosti v rámci sociálního začleňování nad rámec/mimo režim zákona č. 108/2006 Sb.</a:t>
            </a:r>
            <a:endParaRPr lang="cs-CZ" sz="1400" b="1" kern="0" dirty="0"/>
          </a:p>
        </p:txBody>
      </p:sp>
      <p:sp>
        <p:nvSpPr>
          <p:cNvPr id="7" name="Zástupný symbol pro text 2"/>
          <p:cNvSpPr txBox="1">
            <a:spLocks/>
          </p:cNvSpPr>
          <p:nvPr/>
        </p:nvSpPr>
        <p:spPr>
          <a:xfrm rot="21000">
            <a:off x="757738" y="5557514"/>
            <a:ext cx="8507714" cy="6040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buClr>
                <a:srgbClr val="0E594D"/>
              </a:buClr>
              <a:buSzPct val="45000"/>
            </a:pPr>
            <a:r>
              <a:rPr lang="en-US" sz="1400" dirty="0" err="1"/>
              <a:t>P</a:t>
            </a:r>
            <a:r>
              <a:rPr lang="en-US" sz="1400" dirty="0" err="1" smtClean="0"/>
              <a:t>okud</a:t>
            </a:r>
            <a:r>
              <a:rPr lang="en-US" sz="1400" dirty="0" smtClean="0"/>
              <a:t> </a:t>
            </a:r>
            <a:r>
              <a:rPr lang="en-US" sz="1400" dirty="0"/>
              <a:t>by se </a:t>
            </a:r>
            <a:r>
              <a:rPr lang="en-US" sz="1400" dirty="0" err="1"/>
              <a:t>aktivity</a:t>
            </a:r>
            <a:r>
              <a:rPr lang="en-US" sz="1400" dirty="0"/>
              <a:t> C) </a:t>
            </a:r>
            <a:r>
              <a:rPr lang="en-US" sz="1400" dirty="0" err="1" smtClean="0"/>
              <a:t>realizovaly</a:t>
            </a:r>
            <a:r>
              <a:rPr lang="en-US" sz="1400" dirty="0" smtClean="0"/>
              <a:t> </a:t>
            </a:r>
            <a:r>
              <a:rPr lang="en-US" sz="1400" dirty="0" err="1"/>
              <a:t>společně</a:t>
            </a:r>
            <a:r>
              <a:rPr lang="en-US" sz="1400" dirty="0"/>
              <a:t> s </a:t>
            </a:r>
            <a:r>
              <a:rPr lang="en-US" sz="1400" dirty="0" err="1"/>
              <a:t>aktivitami</a:t>
            </a:r>
            <a:r>
              <a:rPr lang="en-US" sz="1400" dirty="0"/>
              <a:t> A), </a:t>
            </a:r>
            <a:r>
              <a:rPr lang="en-US" sz="1400" dirty="0" err="1" smtClean="0"/>
              <a:t>musí</a:t>
            </a:r>
            <a:r>
              <a:rPr lang="en-US" sz="1400" dirty="0" smtClean="0"/>
              <a:t> se </a:t>
            </a:r>
            <a:r>
              <a:rPr lang="en-US" sz="1400" dirty="0" err="1" smtClean="0"/>
              <a:t>zahrnout</a:t>
            </a:r>
            <a:r>
              <a:rPr lang="en-US" sz="1400" dirty="0" smtClean="0"/>
              <a:t> </a:t>
            </a:r>
            <a:r>
              <a:rPr lang="en-US" sz="1400" dirty="0"/>
              <a:t>do </a:t>
            </a:r>
            <a:r>
              <a:rPr lang="en-US" sz="1400" dirty="0" err="1"/>
              <a:t>samostatného</a:t>
            </a:r>
            <a:r>
              <a:rPr lang="en-US" sz="1400" dirty="0"/>
              <a:t> </a:t>
            </a:r>
            <a:r>
              <a:rPr lang="en-US" sz="1400" dirty="0" err="1"/>
              <a:t>listu</a:t>
            </a:r>
            <a:r>
              <a:rPr lang="en-US" sz="1400" dirty="0"/>
              <a:t> 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>do </a:t>
            </a:r>
            <a:r>
              <a:rPr lang="en-US" sz="1400" dirty="0" err="1"/>
              <a:t>přílohy</a:t>
            </a:r>
            <a:r>
              <a:rPr lang="en-US" sz="1400" dirty="0"/>
              <a:t> </a:t>
            </a:r>
            <a:r>
              <a:rPr lang="en-US" sz="1400" dirty="0" smtClean="0"/>
              <a:t>11A  </a:t>
            </a:r>
            <a:r>
              <a:rPr lang="en-US" sz="1400" dirty="0"/>
              <a:t>– </a:t>
            </a:r>
            <a:r>
              <a:rPr lang="en-US" sz="1400" dirty="0" err="1"/>
              <a:t>další</a:t>
            </a:r>
            <a:r>
              <a:rPr lang="en-US" sz="1400" dirty="0"/>
              <a:t> </a:t>
            </a:r>
            <a:r>
              <a:rPr lang="en-US" sz="1400" dirty="0" err="1"/>
              <a:t>aktivity</a:t>
            </a:r>
            <a:endParaRPr lang="cs-CZ" sz="1400" kern="0" dirty="0" smtClean="0"/>
          </a:p>
        </p:txBody>
      </p:sp>
      <p:sp>
        <p:nvSpPr>
          <p:cNvPr id="8" name="Zástupný symbol pro text 2"/>
          <p:cNvSpPr txBox="1">
            <a:spLocks/>
          </p:cNvSpPr>
          <p:nvPr/>
        </p:nvSpPr>
        <p:spPr>
          <a:xfrm>
            <a:off x="740879" y="2320710"/>
            <a:ext cx="4025431" cy="13520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r>
              <a:rPr lang="cs-CZ" sz="1600" b="1" kern="0" dirty="0" smtClean="0"/>
              <a:t>A) </a:t>
            </a:r>
            <a:r>
              <a:rPr lang="cs-CZ" sz="1400" b="1" kern="0" dirty="0" smtClean="0"/>
              <a:t>Podpora poskytování vybraných sociálních služeb v souladu se zákonem č. 108/2006 Sb., s cílem sociálního začlenění a prevence sociálního vyloučení osob sociálně vyloučených či sociálním vyloučením ohrožených</a:t>
            </a:r>
            <a:endParaRPr lang="cs-CZ" sz="1400" b="1" kern="0" dirty="0"/>
          </a:p>
        </p:txBody>
      </p:sp>
      <p:sp>
        <p:nvSpPr>
          <p:cNvPr id="11" name="Zástupný symbol pro text 2"/>
          <p:cNvSpPr txBox="1">
            <a:spLocks/>
          </p:cNvSpPr>
          <p:nvPr/>
        </p:nvSpPr>
        <p:spPr>
          <a:xfrm>
            <a:off x="6107295" y="2320709"/>
            <a:ext cx="3448185" cy="817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r>
              <a:rPr lang="cs-CZ" sz="1600" b="1" kern="0" dirty="0" smtClean="0"/>
              <a:t>B) </a:t>
            </a:r>
            <a:r>
              <a:rPr lang="cs-CZ" sz="1400" b="1" kern="0" dirty="0" smtClean="0"/>
              <a:t>Podpora komunitní sociální práce </a:t>
            </a:r>
            <a:br>
              <a:rPr lang="cs-CZ" sz="1400" b="1" kern="0" dirty="0" smtClean="0"/>
            </a:br>
            <a:r>
              <a:rPr lang="cs-CZ" sz="1400" b="1" kern="0" dirty="0" smtClean="0"/>
              <a:t>a komunitních center jako prostředků sociálního začleňování nebo prevence sociálního vyloučení</a:t>
            </a:r>
            <a:endParaRPr lang="cs-CZ" sz="1400" b="1" kern="0" dirty="0"/>
          </a:p>
        </p:txBody>
      </p:sp>
      <p:sp>
        <p:nvSpPr>
          <p:cNvPr id="12" name="Zástupný symbol pro text 2"/>
          <p:cNvSpPr txBox="1">
            <a:spLocks/>
          </p:cNvSpPr>
          <p:nvPr/>
        </p:nvSpPr>
        <p:spPr>
          <a:xfrm>
            <a:off x="5129931" y="2362021"/>
            <a:ext cx="539349" cy="5613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r>
              <a:rPr lang="cs-CZ" sz="6000" kern="0" dirty="0" smtClean="0">
                <a:solidFill>
                  <a:schemeClr val="tx1"/>
                </a:solidFill>
              </a:rPr>
              <a:t>+</a:t>
            </a:r>
            <a:endParaRPr lang="cs-CZ" sz="6000" kern="0" dirty="0">
              <a:solidFill>
                <a:schemeClr val="tx1"/>
              </a:solidFill>
            </a:endParaRPr>
          </a:p>
        </p:txBody>
      </p:sp>
      <p:cxnSp>
        <p:nvCxnSpPr>
          <p:cNvPr id="6" name="Přímá spojnice 5"/>
          <p:cNvCxnSpPr/>
          <p:nvPr/>
        </p:nvCxnSpPr>
        <p:spPr>
          <a:xfrm flipV="1">
            <a:off x="5129931" y="2642682"/>
            <a:ext cx="402189" cy="41472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Zástupný symbol pro text 2"/>
          <p:cNvSpPr txBox="1">
            <a:spLocks/>
          </p:cNvSpPr>
          <p:nvPr/>
        </p:nvSpPr>
        <p:spPr>
          <a:xfrm>
            <a:off x="2282970" y="4032947"/>
            <a:ext cx="539349" cy="5613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r>
              <a:rPr lang="cs-CZ" sz="4000" b="1" kern="0" dirty="0" smtClean="0">
                <a:solidFill>
                  <a:schemeClr val="tx1"/>
                </a:solidFill>
              </a:rPr>
              <a:t>+</a:t>
            </a:r>
            <a:endParaRPr lang="cs-CZ" sz="4000" b="1" kern="0" dirty="0">
              <a:solidFill>
                <a:schemeClr val="tx1"/>
              </a:solidFill>
            </a:endParaRPr>
          </a:p>
        </p:txBody>
      </p:sp>
      <p:sp>
        <p:nvSpPr>
          <p:cNvPr id="18" name="Zástupný symbol pro text 2"/>
          <p:cNvSpPr txBox="1">
            <a:spLocks/>
          </p:cNvSpPr>
          <p:nvPr/>
        </p:nvSpPr>
        <p:spPr>
          <a:xfrm>
            <a:off x="2446116" y="4032947"/>
            <a:ext cx="787890" cy="5180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5400" dirty="0" smtClean="0">
                <a:solidFill>
                  <a:schemeClr val="accent6"/>
                </a:solidFill>
                <a:latin typeface="Wingdings" panose="05000000000000000000" pitchFamily="2" charset="2"/>
              </a:rPr>
              <a:t>ü</a:t>
            </a:r>
            <a:endParaRPr lang="cs-CZ" sz="5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19" name="Zástupný symbol pro text 2"/>
          <p:cNvSpPr txBox="1">
            <a:spLocks/>
          </p:cNvSpPr>
          <p:nvPr/>
        </p:nvSpPr>
        <p:spPr>
          <a:xfrm>
            <a:off x="7251028" y="4020953"/>
            <a:ext cx="787890" cy="5180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5400" dirty="0" smtClean="0">
                <a:solidFill>
                  <a:schemeClr val="accent6"/>
                </a:solidFill>
                <a:latin typeface="Wingdings" panose="05000000000000000000" pitchFamily="2" charset="2"/>
              </a:rPr>
              <a:t>ü</a:t>
            </a:r>
            <a:endParaRPr lang="cs-CZ" sz="5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0" name="Zástupný symbol pro text 2"/>
          <p:cNvSpPr txBox="1">
            <a:spLocks/>
          </p:cNvSpPr>
          <p:nvPr/>
        </p:nvSpPr>
        <p:spPr>
          <a:xfrm>
            <a:off x="7091959" y="4032192"/>
            <a:ext cx="539349" cy="5613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r>
              <a:rPr lang="cs-CZ" sz="4000" b="1" kern="0" dirty="0" smtClean="0">
                <a:solidFill>
                  <a:schemeClr val="tx1"/>
                </a:solidFill>
              </a:rPr>
              <a:t>+</a:t>
            </a:r>
            <a:endParaRPr lang="cs-CZ" sz="4000" b="1" kern="0" dirty="0">
              <a:solidFill>
                <a:schemeClr val="tx1"/>
              </a:solidFill>
            </a:endParaRPr>
          </a:p>
        </p:txBody>
      </p:sp>
      <p:sp>
        <p:nvSpPr>
          <p:cNvPr id="22" name="Zástupný symbol pro text 2"/>
          <p:cNvSpPr txBox="1">
            <a:spLocks/>
          </p:cNvSpPr>
          <p:nvPr/>
        </p:nvSpPr>
        <p:spPr>
          <a:xfrm rot="21000">
            <a:off x="743444" y="3592940"/>
            <a:ext cx="8507714" cy="34217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buClr>
                <a:srgbClr val="0E594D"/>
              </a:buClr>
              <a:buSzPct val="45000"/>
            </a:pPr>
            <a:r>
              <a:rPr lang="cs-CZ" sz="1400" kern="0" dirty="0" smtClean="0"/>
              <a:t>Aktivity A) není možné kombinovat s aktivitami B)</a:t>
            </a:r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2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kern="0" dirty="0" smtClean="0"/>
              <a:t>PODPOROVANÉ AKTIVITY </a:t>
            </a:r>
            <a:r>
              <a:rPr lang="cs-CZ" sz="3200" kern="0" dirty="0" smtClean="0"/>
              <a:t>A)</a:t>
            </a:r>
            <a:endParaRPr lang="cs-CZ" sz="3200" kern="0" dirty="0"/>
          </a:p>
        </p:txBody>
      </p:sp>
      <p:sp>
        <p:nvSpPr>
          <p:cNvPr id="5" name="Zástupný symbol pro text 2"/>
          <p:cNvSpPr txBox="1">
            <a:spLocks/>
          </p:cNvSpPr>
          <p:nvPr/>
        </p:nvSpPr>
        <p:spPr>
          <a:xfrm>
            <a:off x="740879" y="2207797"/>
            <a:ext cx="8608320" cy="817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r>
              <a:rPr lang="cs-CZ" sz="1600" b="1" kern="0" dirty="0" smtClean="0"/>
              <a:t>A) Podpora poskytování vybraných sociálních služeb v souladu se zákonem č. 108/2006 Sb., </a:t>
            </a:r>
            <a:br>
              <a:rPr lang="cs-CZ" sz="1600" b="1" kern="0" dirty="0" smtClean="0"/>
            </a:br>
            <a:r>
              <a:rPr lang="cs-CZ" sz="1600" b="1" kern="0" dirty="0" smtClean="0"/>
              <a:t>s cílem sociálního začlenění a prevence sociálního vyloučení osob sociálně vyloučených </a:t>
            </a:r>
            <a:br>
              <a:rPr lang="cs-CZ" sz="1600" b="1" kern="0" dirty="0" smtClean="0"/>
            </a:br>
            <a:r>
              <a:rPr lang="cs-CZ" sz="1600" b="1" kern="0" dirty="0" smtClean="0"/>
              <a:t>či sociálním vyloučením ohrožených</a:t>
            </a:r>
            <a:endParaRPr lang="cs-CZ" sz="1600" b="1" kern="0" dirty="0"/>
          </a:p>
        </p:txBody>
      </p:sp>
      <p:sp>
        <p:nvSpPr>
          <p:cNvPr id="6" name="Zástupný symbol pro text 2"/>
          <p:cNvSpPr txBox="1">
            <a:spLocks/>
          </p:cNvSpPr>
          <p:nvPr/>
        </p:nvSpPr>
        <p:spPr>
          <a:xfrm rot="21000">
            <a:off x="754669" y="3131670"/>
            <a:ext cx="4815027" cy="1621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kern="0" dirty="0" smtClean="0"/>
              <a:t>Odborné sociální poradenství</a:t>
            </a:r>
          </a:p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kern="0" dirty="0" smtClean="0"/>
              <a:t>Terénní programy</a:t>
            </a:r>
          </a:p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kern="0" dirty="0" smtClean="0"/>
              <a:t>Sociálně aktivizační služby pro rodiny s dětmi</a:t>
            </a:r>
          </a:p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kern="0" dirty="0" smtClean="0"/>
              <a:t>Raná péče</a:t>
            </a:r>
          </a:p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kern="0" dirty="0" smtClean="0"/>
              <a:t>Kontaktní centra</a:t>
            </a:r>
          </a:p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kern="0" dirty="0" smtClean="0"/>
              <a:t>Nízkoprahová zařízení pro děti a mládež</a:t>
            </a:r>
          </a:p>
        </p:txBody>
      </p:sp>
      <p:sp>
        <p:nvSpPr>
          <p:cNvPr id="7" name="Zástupný symbol pro text 2"/>
          <p:cNvSpPr txBox="1">
            <a:spLocks/>
          </p:cNvSpPr>
          <p:nvPr/>
        </p:nvSpPr>
        <p:spPr>
          <a:xfrm rot="21000">
            <a:off x="6003117" y="3101180"/>
            <a:ext cx="3964741" cy="14713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kern="0" dirty="0"/>
              <a:t>Sociální rehabilitace</a:t>
            </a:r>
          </a:p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kern="0" dirty="0"/>
              <a:t>Sociálně terapeutické dílny</a:t>
            </a:r>
          </a:p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kern="0" dirty="0"/>
              <a:t>Služby následné </a:t>
            </a:r>
            <a:r>
              <a:rPr lang="cs-CZ" sz="1600" kern="0" dirty="0" smtClean="0"/>
              <a:t>péče</a:t>
            </a:r>
          </a:p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kern="0" dirty="0" smtClean="0"/>
              <a:t>Podpora samostatného bydlení</a:t>
            </a:r>
          </a:p>
          <a:p>
            <a:pPr marL="342900" indent="-342900"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kern="0" dirty="0" smtClean="0"/>
              <a:t>Odlehčovací služby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  <p:sp>
        <p:nvSpPr>
          <p:cNvPr id="9" name="Zástupný symbol pro text 2"/>
          <p:cNvSpPr txBox="1">
            <a:spLocks/>
          </p:cNvSpPr>
          <p:nvPr/>
        </p:nvSpPr>
        <p:spPr>
          <a:xfrm>
            <a:off x="768585" y="4842925"/>
            <a:ext cx="8608320" cy="19898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buClr>
                <a:srgbClr val="0E594D"/>
              </a:buClr>
              <a:buSzPct val="45000"/>
            </a:pPr>
            <a:r>
              <a:rPr lang="cs-CZ" sz="1400" b="1" dirty="0" smtClean="0"/>
              <a:t>BUDOU PODPOROVÁNY POUZE SOCIÁLNÍ SLUŽBY: </a:t>
            </a:r>
          </a:p>
          <a:p>
            <a:pPr marL="285750" indent="-285750">
              <a:spcAft>
                <a:spcPts val="600"/>
              </a:spcAft>
              <a:buClr>
                <a:srgbClr val="0E594D"/>
              </a:buClr>
              <a:buSzPct val="45000"/>
              <a:buFont typeface="Wingdings" charset="2"/>
              <a:buChar char="§"/>
            </a:pPr>
            <a:r>
              <a:rPr lang="cs-CZ" sz="1400" dirty="0" smtClean="0"/>
              <a:t>poskytované </a:t>
            </a:r>
            <a:r>
              <a:rPr lang="cs-CZ" sz="1400" b="1" dirty="0"/>
              <a:t>terénní a ambulantní formou.</a:t>
            </a:r>
            <a:r>
              <a:rPr lang="cs-CZ" sz="1400" dirty="0"/>
              <a:t> Jako </a:t>
            </a:r>
            <a:r>
              <a:rPr lang="cs-CZ" sz="1400" b="1" dirty="0"/>
              <a:t>pobytové</a:t>
            </a:r>
            <a:r>
              <a:rPr lang="cs-CZ" sz="1400" dirty="0"/>
              <a:t> budou podporovány jen </a:t>
            </a:r>
            <a:r>
              <a:rPr lang="cs-CZ" sz="1400" b="1" dirty="0"/>
              <a:t>odlehčovací služby a krizová </a:t>
            </a:r>
            <a:r>
              <a:rPr lang="cs-CZ" sz="1400" b="1" dirty="0" smtClean="0"/>
              <a:t>pomoc</a:t>
            </a:r>
            <a:r>
              <a:rPr lang="cs-CZ" sz="1400" dirty="0" smtClean="0"/>
              <a:t> </a:t>
            </a:r>
            <a:r>
              <a:rPr lang="cs-CZ" sz="1400" dirty="0"/>
              <a:t>podle § 44 a § 60 zákona č. 108/2006 Sb., o sociálních službách.</a:t>
            </a:r>
            <a:r>
              <a:rPr lang="en-US" sz="1400" dirty="0"/>
              <a:t> </a:t>
            </a:r>
            <a:endParaRPr lang="en-US" sz="1400" dirty="0" smtClean="0"/>
          </a:p>
          <a:p>
            <a:pPr marL="285750" indent="-285750">
              <a:spcAft>
                <a:spcPts val="600"/>
              </a:spcAft>
              <a:buClr>
                <a:srgbClr val="0E594D"/>
              </a:buClr>
              <a:buSzPct val="45000"/>
              <a:buFont typeface="Wingdings" charset="2"/>
              <a:buChar char="§"/>
            </a:pPr>
            <a:r>
              <a:rPr lang="cs-CZ" sz="1400" b="1" kern="0" dirty="0" smtClean="0"/>
              <a:t>jejichž </a:t>
            </a:r>
            <a:r>
              <a:rPr lang="cs-CZ" sz="1400" b="1" kern="0" dirty="0"/>
              <a:t>aktivity jsou v souladu se schválenou SCLLD </a:t>
            </a:r>
            <a:r>
              <a:rPr lang="cs-CZ" sz="1400" b="1" kern="0" dirty="0" smtClean="0"/>
              <a:t>a </a:t>
            </a:r>
            <a:r>
              <a:rPr lang="cs-CZ" sz="1400" b="1" kern="0" dirty="0"/>
              <a:t>se střednědobým plánem rozvoje sociálních služeb kraje/obce + sociální služby zařazené do krajské sítě podporovaných sociálních služeb </a:t>
            </a:r>
            <a:r>
              <a:rPr lang="cs-CZ" sz="1400" kern="0" dirty="0"/>
              <a:t>(služby pověřené poskytováním v souladu s Rozhodnutím EK 2012/216). Vyjmenované druhy sociálních služeb budou podporovány pouze v rozsahu základních činností ve smyslu zákona č. 108/2006 Sb.</a:t>
            </a:r>
          </a:p>
          <a:p>
            <a:pPr>
              <a:buClr>
                <a:srgbClr val="0E594D"/>
              </a:buClr>
              <a:buSzPct val="45000"/>
            </a:pPr>
            <a:endParaRPr lang="cs-CZ" sz="1400" b="1" kern="0" dirty="0"/>
          </a:p>
        </p:txBody>
      </p:sp>
    </p:spTree>
    <p:extLst>
      <p:ext uri="{BB962C8B-B14F-4D97-AF65-F5344CB8AC3E}">
        <p14:creationId xmlns:p14="http://schemas.microsoft.com/office/powerpoint/2010/main" val="287549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kern="0" dirty="0" smtClean="0"/>
              <a:t>PODPOROVANÉ AKTIVITY </a:t>
            </a:r>
            <a:r>
              <a:rPr lang="cs-CZ" sz="3200" kern="0" dirty="0" smtClean="0"/>
              <a:t>B)</a:t>
            </a:r>
            <a:endParaRPr lang="cs-CZ" sz="3200" kern="0" dirty="0"/>
          </a:p>
        </p:txBody>
      </p:sp>
      <p:sp>
        <p:nvSpPr>
          <p:cNvPr id="5" name="Zástupný symbol pro text 2"/>
          <p:cNvSpPr txBox="1">
            <a:spLocks/>
          </p:cNvSpPr>
          <p:nvPr/>
        </p:nvSpPr>
        <p:spPr>
          <a:xfrm>
            <a:off x="740879" y="2207798"/>
            <a:ext cx="8608320" cy="5631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r>
              <a:rPr lang="cs-CZ" sz="1600" b="1" kern="0" dirty="0" smtClean="0"/>
              <a:t>B) Podpora komunitní sociální práce a komunitních center jako prostředků sociálního začleňování nebo prevence sociálního vyloučení</a:t>
            </a:r>
            <a:endParaRPr lang="cs-CZ" sz="1600" b="1" kern="0" dirty="0"/>
          </a:p>
        </p:txBody>
      </p:sp>
      <p:sp>
        <p:nvSpPr>
          <p:cNvPr id="6" name="Zástupný symbol pro text 2"/>
          <p:cNvSpPr txBox="1">
            <a:spLocks/>
          </p:cNvSpPr>
          <p:nvPr/>
        </p:nvSpPr>
        <p:spPr>
          <a:xfrm rot="21000">
            <a:off x="751408" y="3044434"/>
            <a:ext cx="8782985" cy="34742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b="1" kern="0" dirty="0" smtClean="0"/>
              <a:t>Komunitní sociální práce </a:t>
            </a:r>
            <a:r>
              <a:rPr lang="cs-CZ" sz="1600" kern="0" dirty="0" smtClean="0"/>
              <a:t/>
            </a:r>
            <a:br>
              <a:rPr lang="cs-CZ" sz="1600" kern="0" dirty="0" smtClean="0"/>
            </a:br>
            <a:r>
              <a:rPr lang="cs-CZ" sz="1600" dirty="0" smtClean="0">
                <a:latin typeface="Albany" charset="0"/>
                <a:ea typeface="Albany" charset="0"/>
                <a:cs typeface="Albany" charset="0"/>
              </a:rPr>
              <a:t>3 </a:t>
            </a:r>
            <a:r>
              <a:rPr lang="cs-CZ" sz="1600" dirty="0">
                <a:latin typeface="Albany" charset="0"/>
                <a:ea typeface="Albany" charset="0"/>
                <a:cs typeface="Albany" charset="0"/>
              </a:rPr>
              <a:t>základní znaky</a:t>
            </a:r>
            <a:r>
              <a:rPr lang="cs-CZ" sz="1600" dirty="0" smtClean="0">
                <a:latin typeface="Albany" charset="0"/>
                <a:ea typeface="Albany" charset="0"/>
                <a:cs typeface="Albany" charset="0"/>
              </a:rPr>
              <a:t>:</a:t>
            </a:r>
            <a:br>
              <a:rPr lang="cs-CZ" sz="1600" dirty="0" smtClean="0">
                <a:latin typeface="Albany" charset="0"/>
                <a:ea typeface="Albany" charset="0"/>
                <a:cs typeface="Albany" charset="0"/>
              </a:rPr>
            </a:br>
            <a:r>
              <a:rPr lang="cs-CZ" sz="1600" dirty="0" smtClean="0">
                <a:latin typeface="Albany" charset="0"/>
                <a:ea typeface="Albany" charset="0"/>
                <a:cs typeface="Albany" charset="0"/>
              </a:rPr>
              <a:t> – komunita si definuje </a:t>
            </a:r>
            <a:r>
              <a:rPr lang="cs-CZ" sz="1600" dirty="0">
                <a:latin typeface="Albany" charset="0"/>
                <a:ea typeface="Albany" charset="0"/>
                <a:cs typeface="Albany" charset="0"/>
              </a:rPr>
              <a:t>společné cíle a </a:t>
            </a:r>
            <a:r>
              <a:rPr lang="cs-CZ" sz="1600" dirty="0" smtClean="0">
                <a:latin typeface="Albany" charset="0"/>
                <a:ea typeface="Albany" charset="0"/>
                <a:cs typeface="Albany" charset="0"/>
              </a:rPr>
              <a:t>potřeby</a:t>
            </a:r>
            <a:br>
              <a:rPr lang="cs-CZ" sz="1600" dirty="0" smtClean="0">
                <a:latin typeface="Albany" charset="0"/>
                <a:ea typeface="Albany" charset="0"/>
                <a:cs typeface="Albany" charset="0"/>
              </a:rPr>
            </a:br>
            <a:r>
              <a:rPr lang="cs-CZ" sz="1600" dirty="0" smtClean="0">
                <a:latin typeface="Albany" charset="0"/>
                <a:ea typeface="Albany" charset="0"/>
                <a:cs typeface="Albany" charset="0"/>
              </a:rPr>
              <a:t> – komunita si určuje </a:t>
            </a:r>
            <a:r>
              <a:rPr lang="cs-CZ" sz="1600" dirty="0">
                <a:latin typeface="Albany" charset="0"/>
                <a:ea typeface="Albany" charset="0"/>
                <a:cs typeface="Albany" charset="0"/>
              </a:rPr>
              <a:t>priority, proces a </a:t>
            </a:r>
            <a:r>
              <a:rPr lang="cs-CZ" sz="1600" dirty="0" smtClean="0">
                <a:latin typeface="Albany" charset="0"/>
                <a:ea typeface="Albany" charset="0"/>
                <a:cs typeface="Albany" charset="0"/>
              </a:rPr>
              <a:t>postupy</a:t>
            </a:r>
            <a:br>
              <a:rPr lang="cs-CZ" sz="1600" dirty="0" smtClean="0">
                <a:latin typeface="Albany" charset="0"/>
                <a:ea typeface="Albany" charset="0"/>
                <a:cs typeface="Albany" charset="0"/>
              </a:rPr>
            </a:br>
            <a:r>
              <a:rPr lang="cs-CZ" sz="1600" dirty="0" smtClean="0">
                <a:latin typeface="Albany" charset="0"/>
                <a:ea typeface="Albany" charset="0"/>
                <a:cs typeface="Albany" charset="0"/>
              </a:rPr>
              <a:t> – komunita </a:t>
            </a:r>
            <a:r>
              <a:rPr lang="cs-CZ" sz="1600" dirty="0">
                <a:latin typeface="Albany" charset="0"/>
                <a:ea typeface="Albany" charset="0"/>
                <a:cs typeface="Albany" charset="0"/>
              </a:rPr>
              <a:t>se aktivně účastní </a:t>
            </a:r>
            <a:r>
              <a:rPr lang="cs-CZ" sz="1600" dirty="0" smtClean="0">
                <a:latin typeface="Albany" charset="0"/>
                <a:ea typeface="Albany" charset="0"/>
                <a:cs typeface="Albany" charset="0"/>
              </a:rPr>
              <a:t>řešení</a:t>
            </a:r>
            <a:r>
              <a:rPr lang="cs-CZ" sz="1600" smtClean="0">
                <a:latin typeface="Albany" charset="0"/>
                <a:ea typeface="Albany" charset="0"/>
                <a:cs typeface="Albany" charset="0"/>
              </a:rPr>
              <a:t/>
            </a:r>
            <a:br>
              <a:rPr lang="cs-CZ" sz="1600" smtClean="0">
                <a:latin typeface="Albany" charset="0"/>
                <a:ea typeface="Albany" charset="0"/>
                <a:cs typeface="Albany" charset="0"/>
              </a:rPr>
            </a:br>
            <a:endParaRPr lang="cs-CZ" sz="1600" kern="0" dirty="0" smtClean="0"/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r>
              <a:rPr lang="cs-CZ" sz="1600" b="1" kern="0" dirty="0" smtClean="0"/>
              <a:t>Komunitní </a:t>
            </a:r>
            <a:r>
              <a:rPr lang="cs-CZ" sz="1600" b="1" kern="0" dirty="0"/>
              <a:t>centra </a:t>
            </a:r>
            <a:r>
              <a:rPr lang="cs-CZ" sz="1600" kern="0" dirty="0"/>
              <a:t/>
            </a:r>
            <a:br>
              <a:rPr lang="cs-CZ" sz="1600" kern="0" dirty="0"/>
            </a:br>
            <a:r>
              <a:rPr lang="cs-CZ" sz="1600" kern="0" dirty="0" smtClean="0"/>
              <a:t>– veřejný </a:t>
            </a:r>
            <a:r>
              <a:rPr lang="cs-CZ" sz="1600" kern="0" dirty="0"/>
              <a:t>prostor pro uskutečňování aktivit komunitní sociální </a:t>
            </a:r>
            <a:r>
              <a:rPr lang="cs-CZ" sz="1600" kern="0" dirty="0" smtClean="0"/>
              <a:t>práce</a:t>
            </a:r>
            <a:br>
              <a:rPr lang="cs-CZ" sz="1600" kern="0" dirty="0" smtClean="0"/>
            </a:br>
            <a:r>
              <a:rPr lang="cs-CZ" sz="1600" kern="0" dirty="0" smtClean="0"/>
              <a:t>– otevřený </a:t>
            </a:r>
            <a:r>
              <a:rPr lang="cs-CZ" sz="1600" kern="0" dirty="0"/>
              <a:t>prostor umožňující lidem scházet se, společně vytvářet aktivity a řešit </a:t>
            </a:r>
            <a:r>
              <a:rPr lang="cs-CZ" sz="1600" kern="0" dirty="0" smtClean="0"/>
              <a:t>sdílené problémy</a:t>
            </a:r>
            <a:endParaRPr lang="cs-CZ" sz="1600" kern="0" dirty="0"/>
          </a:p>
          <a:p>
            <a:pPr marL="342900" indent="-342900">
              <a:lnSpc>
                <a:spcPct val="150000"/>
              </a:lnSpc>
              <a:buClr>
                <a:srgbClr val="0E594D"/>
              </a:buClr>
              <a:buSzPct val="45000"/>
              <a:buFont typeface="Wingdings" panose="05000000000000000000" pitchFamily="2" charset="2"/>
              <a:buChar char="Ø"/>
            </a:pPr>
            <a:endParaRPr lang="cs-CZ" sz="1600" kern="0" dirty="0" smtClean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1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i="1" kern="0" dirty="0" smtClean="0"/>
              <a:t>Co je komunitní sociální práce?</a:t>
            </a:r>
            <a:endParaRPr lang="cs-CZ" i="1" kern="0" dirty="0"/>
          </a:p>
        </p:txBody>
      </p:sp>
      <p:sp>
        <p:nvSpPr>
          <p:cNvPr id="6" name="Zástupný symbol pro text 2"/>
          <p:cNvSpPr txBox="1">
            <a:spLocks/>
          </p:cNvSpPr>
          <p:nvPr/>
        </p:nvSpPr>
        <p:spPr>
          <a:xfrm rot="21000">
            <a:off x="761705" y="2202378"/>
            <a:ext cx="8782985" cy="17871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r>
              <a:rPr lang="cs-CZ" sz="1600" dirty="0" smtClean="0"/>
              <a:t>Komunitní sociální práce = činnosti nad rámec základních činností sociálních služeb podle zákona </a:t>
            </a:r>
            <a:br>
              <a:rPr lang="cs-CZ" sz="1600" dirty="0" smtClean="0"/>
            </a:br>
            <a:r>
              <a:rPr lang="cs-CZ" sz="1600" dirty="0" smtClean="0"/>
              <a:t>č. 108/2006 Sb., o sociálních službách, realizované v přirozené komunitě. </a:t>
            </a:r>
            <a:br>
              <a:rPr lang="cs-CZ" sz="1600" dirty="0" smtClean="0"/>
            </a:br>
            <a:r>
              <a:rPr lang="cs-CZ" sz="1600" b="1" dirty="0" smtClean="0"/>
              <a:t>Aktivity</a:t>
            </a:r>
            <a:r>
              <a:rPr lang="cs-CZ" sz="1600" dirty="0" smtClean="0"/>
              <a:t> </a:t>
            </a:r>
            <a:r>
              <a:rPr lang="cs-CZ" sz="1600" b="1" dirty="0" smtClean="0"/>
              <a:t>musí mít přímou vazbu na sociální začleňování nebo prevenci sociálního vyloučení osob.</a:t>
            </a:r>
            <a:r>
              <a:rPr lang="en-US" sz="1600" dirty="0" smtClean="0"/>
              <a:t> </a:t>
            </a:r>
          </a:p>
          <a:p>
            <a:pPr>
              <a:buClr>
                <a:srgbClr val="0E594D"/>
              </a:buClr>
              <a:buSzPct val="45000"/>
            </a:pPr>
            <a:endParaRPr lang="en-US" sz="1600" kern="0" dirty="0" smtClean="0"/>
          </a:p>
          <a:p>
            <a:pPr>
              <a:spcAft>
                <a:spcPts val="600"/>
              </a:spcAft>
              <a:buClr>
                <a:srgbClr val="0E594D"/>
              </a:buClr>
              <a:buSzPct val="45000"/>
            </a:pPr>
            <a:r>
              <a:rPr lang="en-US" sz="1600" kern="0" dirty="0" err="1" smtClean="0"/>
              <a:t>Gestorem</a:t>
            </a:r>
            <a:r>
              <a:rPr lang="en-US" sz="1600" kern="0" dirty="0" smtClean="0"/>
              <a:t> je </a:t>
            </a:r>
            <a:r>
              <a:rPr lang="cs-CZ" sz="1600" b="1" dirty="0" smtClean="0"/>
              <a:t>kvalifikovaný sociální pracovník </a:t>
            </a:r>
            <a:r>
              <a:rPr lang="cs-CZ" sz="1600" dirty="0" smtClean="0"/>
              <a:t>– předmětem zájmu je </a:t>
            </a:r>
            <a:r>
              <a:rPr lang="cs-CZ" sz="1600" b="1" dirty="0" smtClean="0"/>
              <a:t>komunita.</a:t>
            </a:r>
            <a:r>
              <a:rPr lang="cs-CZ" sz="1600" dirty="0" smtClean="0"/>
              <a:t> </a:t>
            </a:r>
          </a:p>
          <a:p>
            <a:pPr>
              <a:spcAft>
                <a:spcPts val="600"/>
              </a:spcAft>
              <a:buClr>
                <a:srgbClr val="0E594D"/>
              </a:buClr>
              <a:buSzPct val="45000"/>
            </a:pPr>
            <a:r>
              <a:rPr lang="cs-CZ" sz="1600" dirty="0" smtClean="0"/>
              <a:t>Úloha komunitního sociálního pracovníka:</a:t>
            </a:r>
            <a:endParaRPr lang="cs-CZ" sz="1600" kern="0" dirty="0" smtClean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71937" y="4271293"/>
            <a:ext cx="4447885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E594D"/>
              </a:buClr>
              <a:buSzPct val="45000"/>
              <a:buFont typeface="Wingdings" charset="2"/>
              <a:buChar char="Ø"/>
            </a:pPr>
            <a:r>
              <a:rPr lang="cs-CZ" sz="1400" b="1" dirty="0">
                <a:latin typeface="Albany" charset="0"/>
                <a:ea typeface="Albany" charset="0"/>
                <a:cs typeface="Albany" charset="0"/>
              </a:rPr>
              <a:t>Mapuje potřeby </a:t>
            </a:r>
            <a:r>
              <a:rPr lang="cs-CZ" sz="1400" dirty="0" smtClean="0">
                <a:latin typeface="Albany" charset="0"/>
                <a:ea typeface="Albany" charset="0"/>
                <a:cs typeface="Albany" charset="0"/>
              </a:rPr>
              <a:t>komunity</a:t>
            </a:r>
            <a:endParaRPr lang="cs-CZ" sz="1400" dirty="0">
              <a:latin typeface="Albany" charset="0"/>
              <a:ea typeface="Albany" charset="0"/>
              <a:cs typeface="Albany" charset="0"/>
            </a:endParaRPr>
          </a:p>
          <a:p>
            <a:pPr marL="285750" indent="-285750">
              <a:spcAft>
                <a:spcPts val="600"/>
              </a:spcAft>
              <a:buClr>
                <a:srgbClr val="0E594D"/>
              </a:buClr>
              <a:buSzPct val="45000"/>
              <a:buFont typeface="Wingdings" charset="2"/>
              <a:buChar char="Ø"/>
            </a:pPr>
            <a:r>
              <a:rPr lang="cs-CZ" sz="1400" b="1" dirty="0">
                <a:latin typeface="Albany" charset="0"/>
                <a:ea typeface="Albany" charset="0"/>
                <a:cs typeface="Albany" charset="0"/>
              </a:rPr>
              <a:t>Vyhledává, oceňuje a podporuje </a:t>
            </a: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její vnitřní zdroje</a:t>
            </a:r>
          </a:p>
          <a:p>
            <a:pPr marL="285750" indent="-285750">
              <a:spcAft>
                <a:spcPts val="600"/>
              </a:spcAft>
              <a:buClr>
                <a:srgbClr val="0E594D"/>
              </a:buClr>
              <a:buSzPct val="45000"/>
              <a:buFont typeface="Wingdings" charset="2"/>
              <a:buChar char="Ø"/>
            </a:pPr>
            <a:r>
              <a:rPr lang="cs-CZ" sz="1400" b="1" dirty="0">
                <a:latin typeface="Albany" charset="0"/>
                <a:ea typeface="Albany" charset="0"/>
                <a:cs typeface="Albany" charset="0"/>
              </a:rPr>
              <a:t>Povzbuzuje</a:t>
            </a: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 k diskusím o problémech a k jejich definování</a:t>
            </a:r>
          </a:p>
          <a:p>
            <a:pPr marL="285750" indent="-285750">
              <a:spcAft>
                <a:spcPts val="600"/>
              </a:spcAft>
              <a:buClr>
                <a:srgbClr val="0E594D"/>
              </a:buClr>
              <a:buSzPct val="45000"/>
              <a:buFont typeface="Wingdings" charset="2"/>
              <a:buChar char="Ø"/>
            </a:pPr>
            <a:r>
              <a:rPr lang="cs-CZ" sz="1400" b="1" dirty="0">
                <a:latin typeface="Albany" charset="0"/>
                <a:ea typeface="Albany" charset="0"/>
                <a:cs typeface="Albany" charset="0"/>
              </a:rPr>
              <a:t>Informuje</a:t>
            </a: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 o možnostech jejich řešení </a:t>
            </a:r>
          </a:p>
          <a:p>
            <a:pPr marL="285750" indent="-285750">
              <a:spcAft>
                <a:spcPts val="600"/>
              </a:spcAft>
              <a:buClr>
                <a:srgbClr val="0E594D"/>
              </a:buClr>
              <a:buSzPct val="45000"/>
              <a:buFont typeface="Wingdings" charset="2"/>
              <a:buChar char="Ø"/>
            </a:pPr>
            <a:r>
              <a:rPr lang="cs-CZ" sz="1400" b="1" dirty="0" smtClean="0">
                <a:latin typeface="Albany" charset="0"/>
                <a:ea typeface="Albany" charset="0"/>
                <a:cs typeface="Albany" charset="0"/>
              </a:rPr>
              <a:t>Motivuje</a:t>
            </a:r>
            <a:r>
              <a:rPr lang="cs-CZ" sz="1400" dirty="0" smtClean="0">
                <a:latin typeface="Albany" charset="0"/>
                <a:ea typeface="Albany" charset="0"/>
                <a:cs typeface="Albany" charset="0"/>
              </a:rPr>
              <a:t> členy komunity </a:t>
            </a:r>
            <a:r>
              <a:rPr lang="cs-CZ" sz="1400" b="1" dirty="0" smtClean="0">
                <a:latin typeface="Albany" charset="0"/>
                <a:ea typeface="Albany" charset="0"/>
                <a:cs typeface="Albany" charset="0"/>
              </a:rPr>
              <a:t>k hledání a nacházení vlastního řešení </a:t>
            </a:r>
            <a:r>
              <a:rPr lang="cs-CZ" sz="1400" dirty="0" smtClean="0">
                <a:latin typeface="Albany" charset="0"/>
                <a:ea typeface="Albany" charset="0"/>
                <a:cs typeface="Albany" charset="0"/>
              </a:rPr>
              <a:t>problémů společnými silami </a:t>
            </a:r>
            <a:br>
              <a:rPr lang="cs-CZ" sz="1400" dirty="0" smtClean="0">
                <a:latin typeface="Albany" charset="0"/>
                <a:ea typeface="Albany" charset="0"/>
                <a:cs typeface="Albany" charset="0"/>
              </a:rPr>
            </a:br>
            <a:r>
              <a:rPr lang="cs-CZ" sz="1400" dirty="0" smtClean="0">
                <a:latin typeface="Albany" charset="0"/>
                <a:ea typeface="Albany" charset="0"/>
                <a:cs typeface="Albany" charset="0"/>
              </a:rPr>
              <a:t>a za využití dostupných zdrojů a prostředků </a:t>
            </a:r>
            <a:endParaRPr lang="en-US" sz="1400" dirty="0">
              <a:latin typeface="Albany" charset="0"/>
              <a:ea typeface="Albany" charset="0"/>
              <a:cs typeface="Albany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22182" y="4248999"/>
            <a:ext cx="4378181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rgbClr val="0E594D"/>
              </a:buClr>
              <a:buSzPct val="45000"/>
              <a:buFont typeface="Wingdings" charset="2"/>
              <a:buChar char="Ø"/>
            </a:pPr>
            <a:r>
              <a:rPr lang="cs-CZ" sz="1400" b="1" dirty="0">
                <a:latin typeface="Albany" charset="0"/>
                <a:ea typeface="Albany" charset="0"/>
                <a:cs typeface="Albany" charset="0"/>
              </a:rPr>
              <a:t>Naslouchá potřebám </a:t>
            </a: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komunity a jejích členů, zná problémy komunity, podporuje </a:t>
            </a:r>
            <a:r>
              <a:rPr lang="cs-CZ" sz="1400" dirty="0" smtClean="0">
                <a:latin typeface="Albany" charset="0"/>
                <a:ea typeface="Albany" charset="0"/>
                <a:cs typeface="Albany" charset="0"/>
              </a:rPr>
              <a:t>definování </a:t>
            </a: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potřeb</a:t>
            </a:r>
          </a:p>
          <a:p>
            <a:pPr marL="285750" indent="-285750">
              <a:spcAft>
                <a:spcPts val="600"/>
              </a:spcAft>
              <a:buClr>
                <a:srgbClr val="0E594D"/>
              </a:buClr>
              <a:buSzPct val="45000"/>
              <a:buFont typeface="Wingdings" charset="2"/>
              <a:buChar char="Ø"/>
            </a:pPr>
            <a:r>
              <a:rPr lang="cs-CZ" sz="1400" b="1" dirty="0">
                <a:latin typeface="Albany" charset="0"/>
                <a:ea typeface="Albany" charset="0"/>
                <a:cs typeface="Albany" charset="0"/>
              </a:rPr>
              <a:t>Pomáhá</a:t>
            </a: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 </a:t>
            </a:r>
            <a:r>
              <a:rPr lang="cs-CZ" sz="1400" b="1" dirty="0">
                <a:latin typeface="Albany" charset="0"/>
                <a:ea typeface="Albany" charset="0"/>
                <a:cs typeface="Albany" charset="0"/>
              </a:rPr>
              <a:t>členům</a:t>
            </a: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 komunity </a:t>
            </a:r>
            <a:r>
              <a:rPr lang="cs-CZ" sz="1400" b="1" dirty="0">
                <a:latin typeface="Albany" charset="0"/>
                <a:ea typeface="Albany" charset="0"/>
                <a:cs typeface="Albany" charset="0"/>
              </a:rPr>
              <a:t>zapojit se</a:t>
            </a: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, řídí průběh diskuse</a:t>
            </a:r>
          </a:p>
          <a:p>
            <a:pPr marL="285750" indent="-285750">
              <a:spcAft>
                <a:spcPts val="600"/>
              </a:spcAft>
              <a:buClr>
                <a:srgbClr val="0E594D"/>
              </a:buClr>
              <a:buSzPct val="45000"/>
              <a:buFont typeface="Wingdings" charset="2"/>
              <a:buChar char="Ø"/>
            </a:pP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Vůči komunitě vystupuje z </a:t>
            </a:r>
            <a:r>
              <a:rPr lang="cs-CZ" sz="1400" dirty="0" smtClean="0">
                <a:latin typeface="Albany" charset="0"/>
                <a:ea typeface="Albany" charset="0"/>
                <a:cs typeface="Albany" charset="0"/>
              </a:rPr>
              <a:t>pozice partnera, </a:t>
            </a: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předkládá své návrhy, ale motivuje k tomu i členy komunity</a:t>
            </a:r>
            <a:endParaRPr lang="en-US" sz="1400" dirty="0">
              <a:latin typeface="Albany" charset="0"/>
              <a:ea typeface="Albany" charset="0"/>
              <a:cs typeface="Albany" charset="0"/>
            </a:endParaRPr>
          </a:p>
          <a:p>
            <a:pPr marL="285750" indent="-285750">
              <a:spcAft>
                <a:spcPts val="600"/>
              </a:spcAft>
              <a:buClr>
                <a:srgbClr val="0E594D"/>
              </a:buClr>
              <a:buSzPct val="45000"/>
              <a:buFont typeface="Wingdings" charset="2"/>
              <a:buChar char="Ø"/>
            </a:pP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Reflektuje svůj vliv na komunitu </a:t>
            </a:r>
            <a:endParaRPr lang="en-US" sz="1400" dirty="0">
              <a:latin typeface="Albany" charset="0"/>
              <a:ea typeface="Albany" charset="0"/>
              <a:cs typeface="Alban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78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i="1" kern="0" dirty="0" smtClean="0"/>
              <a:t>Co je komunitní centrum?</a:t>
            </a:r>
            <a:endParaRPr lang="cs-CZ" i="1" kern="0" dirty="0"/>
          </a:p>
        </p:txBody>
      </p:sp>
      <p:sp>
        <p:nvSpPr>
          <p:cNvPr id="6" name="Zástupný symbol pro text 2"/>
          <p:cNvSpPr txBox="1">
            <a:spLocks/>
          </p:cNvSpPr>
          <p:nvPr/>
        </p:nvSpPr>
        <p:spPr>
          <a:xfrm rot="21000">
            <a:off x="761705" y="2202378"/>
            <a:ext cx="8782985" cy="17871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r>
              <a:rPr lang="cs-CZ" sz="1600" dirty="0"/>
              <a:t>veřejný prostor pro uskutečňování aktivit komunitní (sociální) </a:t>
            </a:r>
            <a:r>
              <a:rPr lang="cs-CZ" sz="1600" dirty="0" smtClean="0"/>
              <a:t>práce</a:t>
            </a:r>
            <a:r>
              <a:rPr lang="en-US" sz="1600" dirty="0" smtClean="0"/>
              <a:t>.</a:t>
            </a:r>
            <a:r>
              <a:rPr lang="cs-CZ" sz="1600" dirty="0" smtClean="0"/>
              <a:t/>
            </a:r>
            <a:br>
              <a:rPr lang="cs-CZ" sz="1600" dirty="0" smtClean="0"/>
            </a:br>
            <a:r>
              <a:rPr lang="cs-CZ" sz="1600" dirty="0" smtClean="0"/>
              <a:t>Činnost </a:t>
            </a:r>
            <a:r>
              <a:rPr lang="cs-CZ" sz="1600" b="1" dirty="0" smtClean="0"/>
              <a:t>musí </a:t>
            </a:r>
            <a:r>
              <a:rPr lang="cs-CZ" sz="1600" b="1" dirty="0"/>
              <a:t>mít </a:t>
            </a:r>
            <a:r>
              <a:rPr lang="cs-CZ" sz="1600" b="1" dirty="0" smtClean="0"/>
              <a:t>přímou </a:t>
            </a:r>
            <a:r>
              <a:rPr lang="cs-CZ" sz="1600" b="1" dirty="0"/>
              <a:t>vazbu na sociální začleňování nebo prevenci sociálního vyloučení </a:t>
            </a:r>
            <a:r>
              <a:rPr lang="cs-CZ" sz="1600" b="1" dirty="0" smtClean="0"/>
              <a:t>osob</a:t>
            </a:r>
            <a:r>
              <a:rPr lang="cs-CZ" sz="1600" b="1" dirty="0"/>
              <a:t> </a:t>
            </a:r>
            <a:r>
              <a:rPr lang="cs-CZ" sz="1600" dirty="0" smtClean="0"/>
              <a:t>a je koordinována </a:t>
            </a:r>
            <a:r>
              <a:rPr lang="cs-CZ" sz="1600" dirty="0"/>
              <a:t>a zastřešena minimálně </a:t>
            </a:r>
            <a:r>
              <a:rPr lang="cs-CZ" sz="1600" dirty="0" smtClean="0"/>
              <a:t>1osobou </a:t>
            </a:r>
            <a:r>
              <a:rPr lang="cs-CZ" sz="1600" dirty="0"/>
              <a:t>s odbornou způsobilostí </a:t>
            </a:r>
            <a:r>
              <a:rPr lang="cs-CZ" sz="1600" b="1" dirty="0"/>
              <a:t>sociálního </a:t>
            </a:r>
            <a:r>
              <a:rPr lang="cs-CZ" sz="1600" b="1" dirty="0" smtClean="0"/>
              <a:t>pracovníka.</a:t>
            </a:r>
          </a:p>
          <a:p>
            <a:pPr>
              <a:buClr>
                <a:srgbClr val="0E594D"/>
              </a:buClr>
              <a:buSzPct val="45000"/>
            </a:pPr>
            <a:endParaRPr lang="cs-CZ" sz="1600" b="1" dirty="0"/>
          </a:p>
          <a:p>
            <a:r>
              <a:rPr lang="cs-CZ" sz="1600" b="1" dirty="0"/>
              <a:t>Aktivity </a:t>
            </a:r>
            <a:r>
              <a:rPr lang="cs-CZ" sz="1600" dirty="0"/>
              <a:t>realizované v komunitním centru </a:t>
            </a:r>
            <a:r>
              <a:rPr lang="cs-CZ" sz="1600" b="1" dirty="0" smtClean="0"/>
              <a:t>nenahrazují </a:t>
            </a:r>
            <a:r>
              <a:rPr lang="cs-CZ" sz="1600" b="1" dirty="0"/>
              <a:t>poskytování sociálních </a:t>
            </a:r>
            <a:r>
              <a:rPr lang="cs-CZ" sz="1600" b="1" dirty="0" smtClean="0"/>
              <a:t>služeb.</a:t>
            </a:r>
          </a:p>
          <a:p>
            <a:endParaRPr lang="cs-CZ" sz="1600" b="1" dirty="0"/>
          </a:p>
          <a:p>
            <a:r>
              <a:rPr lang="cs-CZ" sz="1600" b="1" dirty="0" smtClean="0"/>
              <a:t>Vedle řešení</a:t>
            </a:r>
            <a:r>
              <a:rPr lang="cs-CZ" sz="1600" dirty="0"/>
              <a:t> </a:t>
            </a:r>
            <a:r>
              <a:rPr lang="cs-CZ" sz="1600" b="1" dirty="0" smtClean="0"/>
              <a:t>sociálních </a:t>
            </a:r>
            <a:r>
              <a:rPr lang="cs-CZ" sz="1600" b="1" dirty="0"/>
              <a:t>problémů </a:t>
            </a:r>
            <a:r>
              <a:rPr lang="cs-CZ" sz="1600" dirty="0"/>
              <a:t>komunity a jejích členů </a:t>
            </a:r>
            <a:r>
              <a:rPr lang="cs-CZ" sz="1600" b="1" dirty="0"/>
              <a:t>mohou</a:t>
            </a:r>
            <a:r>
              <a:rPr lang="cs-CZ" sz="1600" dirty="0"/>
              <a:t> komunitní centra </a:t>
            </a:r>
            <a:r>
              <a:rPr lang="cs-CZ" sz="1600" b="1" dirty="0"/>
              <a:t>realizovat </a:t>
            </a:r>
            <a:r>
              <a:rPr lang="cs-CZ" sz="1600" b="1" dirty="0" smtClean="0"/>
              <a:t>také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800108" y="4342055"/>
            <a:ext cx="670617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cs-CZ" sz="1600" dirty="0" smtClean="0">
                <a:latin typeface="Albany" charset="0"/>
                <a:ea typeface="Albany" charset="0"/>
                <a:cs typeface="Albany" charset="0"/>
              </a:rPr>
              <a:t>Kulturní/multikulturní </a:t>
            </a:r>
            <a:r>
              <a:rPr lang="cs-CZ" sz="1600" dirty="0">
                <a:latin typeface="Albany" charset="0"/>
                <a:ea typeface="Albany" charset="0"/>
                <a:cs typeface="Albany" charset="0"/>
              </a:rPr>
              <a:t>aktivity </a:t>
            </a:r>
            <a:endParaRPr lang="en-US" sz="1600" dirty="0">
              <a:latin typeface="Albany" charset="0"/>
              <a:ea typeface="Albany" charset="0"/>
              <a:cs typeface="Albany" charset="0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cs-CZ" sz="1600" dirty="0">
                <a:latin typeface="Albany" charset="0"/>
                <a:ea typeface="Albany" charset="0"/>
                <a:cs typeface="Albany" charset="0"/>
              </a:rPr>
              <a:t>Výchovně/vzdělávací aktivity</a:t>
            </a:r>
            <a:endParaRPr lang="en-US" sz="1600" dirty="0">
              <a:latin typeface="Albany" charset="0"/>
              <a:ea typeface="Albany" charset="0"/>
              <a:cs typeface="Albany" charset="0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cs-CZ" sz="1600" dirty="0">
                <a:latin typeface="Albany" charset="0"/>
                <a:ea typeface="Albany" charset="0"/>
                <a:cs typeface="Albany" charset="0"/>
              </a:rPr>
              <a:t>Aktivity neformálních skupin veřejnosti a občanských iniciativ</a:t>
            </a:r>
            <a:endParaRPr lang="en-US" sz="1600" dirty="0">
              <a:latin typeface="Albany" charset="0"/>
              <a:ea typeface="Albany" charset="0"/>
              <a:cs typeface="Albany" charset="0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cs-CZ" sz="1600" dirty="0">
                <a:latin typeface="Albany" charset="0"/>
                <a:ea typeface="Albany" charset="0"/>
                <a:cs typeface="Albany" charset="0"/>
              </a:rPr>
              <a:t>Environmentální aktivity a podpora jejich využití </a:t>
            </a:r>
            <a:endParaRPr lang="en-US" sz="1600" dirty="0">
              <a:latin typeface="Albany" charset="0"/>
              <a:ea typeface="Albany" charset="0"/>
              <a:cs typeface="Albany" charset="0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r>
              <a:rPr lang="cs-CZ" sz="1600" dirty="0">
                <a:latin typeface="Albany" charset="0"/>
                <a:ea typeface="Albany" charset="0"/>
                <a:cs typeface="Albany" charset="0"/>
              </a:rPr>
              <a:t>Aktivity podporující zapojování cílových skupin do </a:t>
            </a:r>
            <a:r>
              <a:rPr lang="cs-CZ" sz="1600" dirty="0" smtClean="0">
                <a:latin typeface="Albany" charset="0"/>
                <a:ea typeface="Albany" charset="0"/>
                <a:cs typeface="Albany" charset="0"/>
              </a:rPr>
              <a:t>dobrovolnické </a:t>
            </a:r>
            <a:r>
              <a:rPr lang="cs-CZ" sz="1600" dirty="0">
                <a:latin typeface="Albany" charset="0"/>
                <a:ea typeface="Albany" charset="0"/>
                <a:cs typeface="Albany" charset="0"/>
              </a:rPr>
              <a:t>činnosti </a:t>
            </a:r>
            <a:endParaRPr lang="en-US" sz="1600" dirty="0">
              <a:latin typeface="Albany" charset="0"/>
              <a:ea typeface="Albany" charset="0"/>
              <a:cs typeface="Albany" charset="0"/>
            </a:endParaRPr>
          </a:p>
          <a:p>
            <a:pPr marL="285750" indent="-285750">
              <a:lnSpc>
                <a:spcPct val="150000"/>
              </a:lnSpc>
              <a:buFont typeface="Wingdings" charset="2"/>
              <a:buChar char="Ø"/>
            </a:pPr>
            <a:endParaRPr lang="en-US" sz="1600" dirty="0">
              <a:latin typeface="Albany" charset="0"/>
              <a:ea typeface="Albany" charset="0"/>
              <a:cs typeface="Albany" charset="0"/>
            </a:endParaRPr>
          </a:p>
          <a:p>
            <a:pPr marL="285750" indent="-285750">
              <a:lnSpc>
                <a:spcPct val="150000"/>
              </a:lnSpc>
              <a:buClr>
                <a:srgbClr val="0E594D"/>
              </a:buClr>
              <a:buSzPct val="45000"/>
              <a:buFont typeface="Wingdings" charset="2"/>
              <a:buChar char="Ø"/>
            </a:pPr>
            <a:endParaRPr lang="cs-CZ" sz="1600" dirty="0">
              <a:latin typeface="Albany" charset="0"/>
              <a:ea typeface="Albany" charset="0"/>
              <a:cs typeface="Albany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6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i="1" kern="0" dirty="0" smtClean="0"/>
              <a:t>S kým je možné konzultovat projektové záměry </a:t>
            </a:r>
            <a:br>
              <a:rPr lang="cs-CZ" i="1" kern="0" dirty="0" smtClean="0"/>
            </a:br>
            <a:r>
              <a:rPr lang="cs-CZ" i="1" kern="0" dirty="0" smtClean="0"/>
              <a:t>komunitních center?</a:t>
            </a:r>
            <a:endParaRPr lang="cs-CZ" i="1" kern="0" dirty="0"/>
          </a:p>
        </p:txBody>
      </p:sp>
      <p:sp>
        <p:nvSpPr>
          <p:cNvPr id="6" name="Zástupný symbol pro text 2"/>
          <p:cNvSpPr txBox="1">
            <a:spLocks/>
          </p:cNvSpPr>
          <p:nvPr/>
        </p:nvSpPr>
        <p:spPr>
          <a:xfrm rot="21000">
            <a:off x="761705" y="2202378"/>
            <a:ext cx="8782985" cy="17871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r>
              <a:rPr lang="en-US" sz="1800" b="1" dirty="0" err="1" smtClean="0"/>
              <a:t>Konzultace</a:t>
            </a:r>
            <a:r>
              <a:rPr lang="en-US" sz="1800" b="1" dirty="0" smtClean="0"/>
              <a:t> </a:t>
            </a:r>
            <a:r>
              <a:rPr lang="en-US" sz="1800" b="1" dirty="0" err="1"/>
              <a:t>projektových</a:t>
            </a:r>
            <a:r>
              <a:rPr lang="en-US" sz="1800" b="1" dirty="0"/>
              <a:t> </a:t>
            </a:r>
            <a:r>
              <a:rPr lang="en-US" sz="1800" b="1" dirty="0" err="1"/>
              <a:t>záměrů</a:t>
            </a:r>
            <a:r>
              <a:rPr lang="en-US" sz="1800" b="1" dirty="0"/>
              <a:t> </a:t>
            </a:r>
            <a:r>
              <a:rPr lang="en-US" sz="1800" b="1" dirty="0" err="1"/>
              <a:t>komunitních</a:t>
            </a:r>
            <a:r>
              <a:rPr lang="en-US" sz="1800" b="1" dirty="0"/>
              <a:t> center: </a:t>
            </a:r>
            <a:endParaRPr lang="en-US" sz="1800" b="1" dirty="0" smtClean="0"/>
          </a:p>
          <a:p>
            <a:pPr>
              <a:buClr>
                <a:srgbClr val="0E594D"/>
              </a:buClr>
              <a:buSzPct val="45000"/>
            </a:pPr>
            <a:endParaRPr lang="en-US" sz="1800" b="1" dirty="0" smtClean="0"/>
          </a:p>
          <a:p>
            <a:pPr>
              <a:buClr>
                <a:srgbClr val="0E594D"/>
              </a:buClr>
              <a:buSzPct val="45000"/>
            </a:pPr>
            <a:r>
              <a:rPr lang="en-US" sz="1800" dirty="0" smtClean="0">
                <a:solidFill>
                  <a:schemeClr val="tx1"/>
                </a:solidFill>
              </a:rPr>
              <a:t>Mgr</a:t>
            </a:r>
            <a:r>
              <a:rPr lang="en-US" sz="1800" dirty="0">
                <a:solidFill>
                  <a:schemeClr val="tx1"/>
                </a:solidFill>
              </a:rPr>
              <a:t>. Ivana </a:t>
            </a:r>
            <a:r>
              <a:rPr lang="en-US" sz="1800" dirty="0" err="1" smtClean="0">
                <a:solidFill>
                  <a:schemeClr val="tx1"/>
                </a:solidFill>
              </a:rPr>
              <a:t>Pýchová</a:t>
            </a:r>
            <a:r>
              <a:rPr lang="en-US" sz="1800" dirty="0" smtClean="0">
                <a:solidFill>
                  <a:schemeClr val="tx1"/>
                </a:solidFill>
              </a:rPr>
              <a:t>: 	</a:t>
            </a:r>
            <a:r>
              <a:rPr lang="en-US" sz="1800" u="sng" dirty="0" smtClean="0">
                <a:solidFill>
                  <a:schemeClr val="tx1"/>
                </a:solidFill>
                <a:hlinkClick r:id="rId3"/>
              </a:rPr>
              <a:t>ivana.pychova@mpsv.cz   |  tel. 221 </a:t>
            </a:r>
            <a:r>
              <a:rPr lang="en-US" sz="1800" u="sng" dirty="0">
                <a:solidFill>
                  <a:schemeClr val="tx1"/>
                </a:solidFill>
                <a:hlinkClick r:id="rId3"/>
              </a:rPr>
              <a:t>922 </a:t>
            </a:r>
            <a:r>
              <a:rPr lang="en-US" sz="1800" u="sng" dirty="0" smtClean="0">
                <a:solidFill>
                  <a:schemeClr val="tx1"/>
                </a:solidFill>
                <a:hlinkClick r:id="rId3"/>
              </a:rPr>
              <a:t>367 </a:t>
            </a:r>
            <a:endParaRPr lang="en-US" sz="1800" u="sng" dirty="0" smtClean="0">
              <a:solidFill>
                <a:schemeClr val="tx1"/>
              </a:solidFill>
            </a:endParaRPr>
          </a:p>
          <a:p>
            <a:pPr>
              <a:buClr>
                <a:srgbClr val="0E594D"/>
              </a:buClr>
              <a:buSzPct val="45000"/>
            </a:pPr>
            <a:endParaRPr lang="en-US" sz="1800" u="sng" dirty="0" smtClean="0">
              <a:solidFill>
                <a:schemeClr val="tx1"/>
              </a:solidFill>
              <a:hlinkClick r:id="rId3"/>
            </a:endParaRPr>
          </a:p>
          <a:p>
            <a:pPr>
              <a:buClr>
                <a:srgbClr val="0E594D"/>
              </a:buClr>
              <a:buSzPct val="45000"/>
            </a:pPr>
            <a:r>
              <a:rPr lang="en-US" sz="1800" dirty="0">
                <a:solidFill>
                  <a:schemeClr val="tx1"/>
                </a:solidFill>
              </a:rPr>
              <a:t>Mgr. </a:t>
            </a:r>
            <a:r>
              <a:rPr lang="en-US" sz="1800" dirty="0" err="1" smtClean="0">
                <a:solidFill>
                  <a:schemeClr val="tx1"/>
                </a:solidFill>
              </a:rPr>
              <a:t>Aneta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Jeráčková</a:t>
            </a:r>
            <a:r>
              <a:rPr lang="cs-CZ" sz="1800" dirty="0" smtClean="0">
                <a:solidFill>
                  <a:schemeClr val="tx1"/>
                </a:solidFill>
              </a:rPr>
              <a:t>:</a:t>
            </a:r>
            <a:r>
              <a:rPr lang="en-US" sz="1800" dirty="0" smtClean="0">
                <a:solidFill>
                  <a:schemeClr val="tx1"/>
                </a:solidFill>
              </a:rPr>
              <a:t> 	</a:t>
            </a:r>
            <a:r>
              <a:rPr lang="en-US" sz="1800" u="sng" dirty="0" smtClean="0">
                <a:solidFill>
                  <a:schemeClr val="tx1"/>
                </a:solidFill>
                <a:hlinkClick r:id="rId4"/>
              </a:rPr>
              <a:t>aneta.jerackova@mpsv.cz  | </a:t>
            </a:r>
            <a:r>
              <a:rPr lang="en-US" sz="1800" u="sng" dirty="0">
                <a:solidFill>
                  <a:schemeClr val="tx1"/>
                </a:solidFill>
                <a:hlinkClick r:id="rId3"/>
              </a:rPr>
              <a:t>tel. </a:t>
            </a:r>
            <a:r>
              <a:rPr lang="en-US" sz="1800" u="sng" dirty="0" smtClean="0">
                <a:solidFill>
                  <a:schemeClr val="tx1"/>
                </a:solidFill>
                <a:hlinkClick r:id="rId4"/>
              </a:rPr>
              <a:t>221 </a:t>
            </a:r>
            <a:r>
              <a:rPr lang="en-US" sz="1800" u="sng" dirty="0">
                <a:solidFill>
                  <a:schemeClr val="tx1"/>
                </a:solidFill>
                <a:hlinkClick r:id="rId4"/>
              </a:rPr>
              <a:t>923 </a:t>
            </a:r>
            <a:r>
              <a:rPr lang="en-US" sz="1800" u="sng" dirty="0" smtClean="0">
                <a:solidFill>
                  <a:schemeClr val="tx1"/>
                </a:solidFill>
                <a:hlinkClick r:id="rId4"/>
              </a:rPr>
              <a:t>928 </a:t>
            </a:r>
            <a:endParaRPr lang="en-US" sz="1800" u="sng" dirty="0" smtClean="0">
              <a:solidFill>
                <a:schemeClr val="tx1"/>
              </a:solidFill>
            </a:endParaRPr>
          </a:p>
          <a:p>
            <a:pPr>
              <a:buClr>
                <a:srgbClr val="0E594D"/>
              </a:buClr>
              <a:buSzPct val="45000"/>
            </a:pPr>
            <a:endParaRPr lang="en-US" sz="1800" u="sng" dirty="0" smtClean="0">
              <a:solidFill>
                <a:schemeClr val="tx1"/>
              </a:solidFill>
            </a:endParaRPr>
          </a:p>
          <a:p>
            <a:pPr>
              <a:buClr>
                <a:srgbClr val="0E594D"/>
              </a:buClr>
              <a:buSzPct val="45000"/>
            </a:pPr>
            <a:endParaRPr lang="en-US" sz="1800" u="sng" dirty="0">
              <a:solidFill>
                <a:schemeClr val="tx1"/>
              </a:solidFill>
            </a:endParaRPr>
          </a:p>
          <a:p>
            <a:pPr>
              <a:buClr>
                <a:srgbClr val="0E594D"/>
              </a:buClr>
              <a:buSzPct val="45000"/>
            </a:pPr>
            <a:r>
              <a:rPr lang="en-US" sz="1800" dirty="0" err="1" smtClean="0">
                <a:solidFill>
                  <a:schemeClr val="tx1"/>
                </a:solidFill>
              </a:rPr>
              <a:t>Prosíme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uvádět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název</a:t>
            </a:r>
            <a:r>
              <a:rPr lang="en-US" sz="1800" dirty="0" smtClean="0">
                <a:solidFill>
                  <a:schemeClr val="tx1"/>
                </a:solidFill>
              </a:rPr>
              <a:t> MAS a </a:t>
            </a:r>
            <a:r>
              <a:rPr lang="en-US" sz="1800" dirty="0" err="1" smtClean="0">
                <a:solidFill>
                  <a:schemeClr val="tx1"/>
                </a:solidFill>
              </a:rPr>
              <a:t>číslo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Výzvy</a:t>
            </a:r>
            <a:r>
              <a:rPr lang="en-US" sz="1800" dirty="0" smtClean="0">
                <a:solidFill>
                  <a:schemeClr val="tx1"/>
                </a:solidFill>
              </a:rPr>
              <a:t> MAS, do </a:t>
            </a:r>
            <a:r>
              <a:rPr lang="en-US" sz="1800" dirty="0" err="1" smtClean="0">
                <a:solidFill>
                  <a:schemeClr val="tx1"/>
                </a:solidFill>
              </a:rPr>
              <a:t>které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chce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žadatel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předkládat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žádost</a:t>
            </a:r>
            <a:r>
              <a:rPr lang="en-US" sz="1800" dirty="0" smtClean="0">
                <a:solidFill>
                  <a:schemeClr val="tx1"/>
                </a:solidFill>
              </a:rPr>
              <a:t>:</a:t>
            </a:r>
          </a:p>
          <a:p>
            <a:pPr>
              <a:buClr>
                <a:srgbClr val="0E594D"/>
              </a:buClr>
              <a:buSzPct val="45000"/>
            </a:pPr>
            <a:endParaRPr lang="en-US" sz="1600" dirty="0">
              <a:solidFill>
                <a:schemeClr val="tx1"/>
              </a:solidFill>
            </a:endParaRPr>
          </a:p>
          <a:p>
            <a:pPr>
              <a:buClr>
                <a:srgbClr val="0E594D"/>
              </a:buClr>
              <a:buSzPct val="45000"/>
            </a:pPr>
            <a:r>
              <a:rPr lang="en-US" sz="2000" b="1" dirty="0" smtClean="0">
                <a:solidFill>
                  <a:schemeClr val="tx1"/>
                </a:solidFill>
              </a:rPr>
              <a:t>MAS </a:t>
            </a:r>
            <a:r>
              <a:rPr lang="en-US" sz="2000" b="1" dirty="0" err="1" smtClean="0">
                <a:solidFill>
                  <a:schemeClr val="tx1"/>
                </a:solidFill>
              </a:rPr>
              <a:t>Hradecký</a:t>
            </a:r>
            <a:r>
              <a:rPr lang="en-US" sz="2000" b="1" dirty="0" smtClean="0">
                <a:solidFill>
                  <a:schemeClr val="tx1"/>
                </a:solidFill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</a:rPr>
              <a:t>venkov</a:t>
            </a:r>
            <a:r>
              <a:rPr lang="en-US" sz="2000" b="1" dirty="0" smtClean="0">
                <a:solidFill>
                  <a:schemeClr val="tx1"/>
                </a:solidFill>
              </a:rPr>
              <a:t>, </a:t>
            </a:r>
            <a:r>
              <a:rPr lang="cs-CZ" sz="2000" b="1" dirty="0" smtClean="0">
                <a:latin typeface="Albany"/>
              </a:rPr>
              <a:t>výzva č. </a:t>
            </a:r>
            <a:r>
              <a:rPr lang="cs-CZ" sz="2000" b="1" dirty="0" smtClean="0"/>
              <a:t>033/03_16_047/CLLD_15_01_029 </a:t>
            </a:r>
            <a:endParaRPr lang="en-US" sz="2000" b="1" dirty="0" smtClean="0">
              <a:solidFill>
                <a:schemeClr val="tx1"/>
              </a:solidFill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05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kern="0" dirty="0" smtClean="0"/>
              <a:t>PODPOROVANÉ AKTIVITY </a:t>
            </a:r>
            <a:r>
              <a:rPr lang="cs-CZ" sz="3200" kern="0" dirty="0" smtClean="0"/>
              <a:t>C)</a:t>
            </a:r>
            <a:endParaRPr lang="cs-CZ" sz="3200" kern="0" dirty="0"/>
          </a:p>
        </p:txBody>
      </p:sp>
      <p:sp>
        <p:nvSpPr>
          <p:cNvPr id="5" name="Zástupný symbol pro text 2"/>
          <p:cNvSpPr txBox="1">
            <a:spLocks/>
          </p:cNvSpPr>
          <p:nvPr/>
        </p:nvSpPr>
        <p:spPr>
          <a:xfrm>
            <a:off x="740879" y="2207797"/>
            <a:ext cx="8608320" cy="817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r>
              <a:rPr lang="cs-CZ" sz="1600" b="1" kern="0" dirty="0" smtClean="0"/>
              <a:t>C) Další programy a činnosti v rámci sociálního začleňování nad rámec/mimo režim zákona </a:t>
            </a:r>
            <a:br>
              <a:rPr lang="cs-CZ" sz="1600" b="1" kern="0" dirty="0" smtClean="0"/>
            </a:br>
            <a:r>
              <a:rPr lang="cs-CZ" sz="1600" b="1" kern="0" dirty="0" smtClean="0"/>
              <a:t>č. 108/2006 Sb.</a:t>
            </a:r>
            <a:endParaRPr lang="cs-CZ" sz="1600" b="1" kern="0" dirty="0"/>
          </a:p>
        </p:txBody>
      </p:sp>
      <p:sp>
        <p:nvSpPr>
          <p:cNvPr id="7" name="Zástupný symbol pro text 2"/>
          <p:cNvSpPr txBox="1">
            <a:spLocks/>
          </p:cNvSpPr>
          <p:nvPr/>
        </p:nvSpPr>
        <p:spPr>
          <a:xfrm rot="21000">
            <a:off x="750540" y="3177536"/>
            <a:ext cx="3875744" cy="29764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lang="cs-CZ" sz="1400" dirty="0"/>
              <a:t>Programy prevence a řešení problémů v sociálně vyloučených lokalitách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lang="cs-CZ" sz="1400" dirty="0"/>
              <a:t>Aktivity směřující k podpoře mladým lidem ze sociálně znevýhodněného 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lang="cs-CZ" sz="1400" dirty="0"/>
              <a:t>Aktivity a programy sekundární a terciární 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lang="cs-CZ" sz="1400" dirty="0"/>
              <a:t>Aktivity a programy sekundární a 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lang="cs-CZ" sz="1400" dirty="0"/>
              <a:t>Probační a resocializační programy 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lang="cs-CZ" sz="1400" dirty="0"/>
              <a:t>Aktivity zaměřené na vzdělávání osob z cílových skupin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lang="cs-CZ" sz="1400" dirty="0"/>
              <a:t>Aktivizační, asistenční a motivační programy </a:t>
            </a:r>
            <a:endParaRPr lang="en-US" sz="1400" dirty="0"/>
          </a:p>
        </p:txBody>
      </p:sp>
      <p:sp>
        <p:nvSpPr>
          <p:cNvPr id="3" name="Obdélník 2"/>
          <p:cNvSpPr/>
          <p:nvPr/>
        </p:nvSpPr>
        <p:spPr>
          <a:xfrm>
            <a:off x="5020470" y="3165726"/>
            <a:ext cx="44283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lang="cs-CZ" sz="1400" dirty="0"/>
              <a:t>Aktivity zaměřené na předcházení ekonomické nestability osob </a:t>
            </a:r>
            <a:endParaRPr lang="en-US" sz="1400" dirty="0"/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lang="cs-CZ" sz="1400" dirty="0" smtClean="0">
                <a:latin typeface="Albany" charset="0"/>
                <a:ea typeface="Albany" charset="0"/>
                <a:cs typeface="Albany" charset="0"/>
              </a:rPr>
              <a:t>Aktivity </a:t>
            </a: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podporující mimosoudní způsob řešení konfliktů </a:t>
            </a:r>
            <a:endParaRPr lang="en-US" sz="1400" dirty="0">
              <a:latin typeface="Albany" charset="0"/>
              <a:ea typeface="Albany" charset="0"/>
              <a:cs typeface="Albany" charset="0"/>
            </a:endParaRPr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Aktivity zaměřené na podporu neformální péče </a:t>
            </a:r>
            <a:endParaRPr lang="en-US" sz="1400" dirty="0">
              <a:latin typeface="Albany" charset="0"/>
              <a:ea typeface="Albany" charset="0"/>
              <a:cs typeface="Albany" charset="0"/>
            </a:endParaRPr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Aktivity zaměřené na rozvoj sociálního/dostupného/podporovaného/prostupného bydlení </a:t>
            </a:r>
            <a:endParaRPr lang="en-US" sz="1400" dirty="0">
              <a:latin typeface="Albany" charset="0"/>
              <a:ea typeface="Albany" charset="0"/>
              <a:cs typeface="Albany" charset="0"/>
            </a:endParaRPr>
          </a:p>
          <a:p>
            <a:pPr marL="285750" indent="-285750">
              <a:spcAft>
                <a:spcPts val="600"/>
              </a:spcAft>
              <a:buFont typeface="Wingdings" charset="2"/>
              <a:buChar char="Ø"/>
            </a:pPr>
            <a:r>
              <a:rPr lang="cs-CZ" sz="1400" dirty="0">
                <a:latin typeface="Albany" charset="0"/>
                <a:ea typeface="Albany" charset="0"/>
                <a:cs typeface="Albany" charset="0"/>
              </a:rPr>
              <a:t>Aktivity místních samospráv při optimalizaci zajištění činností a výkonu sociální práce </a:t>
            </a:r>
            <a:endParaRPr lang="en-US" sz="1400" dirty="0">
              <a:latin typeface="Albany" charset="0"/>
              <a:ea typeface="Albany" charset="0"/>
              <a:cs typeface="Albany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0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kern="0" dirty="0" smtClean="0"/>
              <a:t>INDIKÁTORY</a:t>
            </a:r>
            <a:endParaRPr lang="cs-CZ" sz="3200" kern="0" dirty="0"/>
          </a:p>
        </p:txBody>
      </p:sp>
      <p:sp>
        <p:nvSpPr>
          <p:cNvPr id="5" name="Zástupný symbol pro text 2"/>
          <p:cNvSpPr txBox="1">
            <a:spLocks/>
          </p:cNvSpPr>
          <p:nvPr/>
        </p:nvSpPr>
        <p:spPr>
          <a:xfrm>
            <a:off x="740879" y="2207797"/>
            <a:ext cx="8608320" cy="817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cs-CZ" sz="1800" b="1" dirty="0"/>
              <a:t>Pravidla</a:t>
            </a:r>
            <a:r>
              <a:rPr lang="cs-CZ" sz="1800" dirty="0"/>
              <a:t> týkající se </a:t>
            </a:r>
            <a:r>
              <a:rPr lang="cs-CZ" sz="1800" dirty="0" smtClean="0"/>
              <a:t>indikátorů jsou </a:t>
            </a:r>
            <a:r>
              <a:rPr lang="cs-CZ" sz="1800" dirty="0"/>
              <a:t>k dispozici v</a:t>
            </a:r>
            <a:r>
              <a:rPr lang="cs-CZ" sz="1800" b="1" dirty="0"/>
              <a:t> Obecné části pravidel pro žadatele </a:t>
            </a:r>
            <a:r>
              <a:rPr lang="cs-CZ" sz="1800" b="1" dirty="0" smtClean="0"/>
              <a:t>a </a:t>
            </a:r>
            <a:r>
              <a:rPr lang="cs-CZ" sz="1800" b="1" dirty="0"/>
              <a:t>příjemce </a:t>
            </a:r>
            <a:r>
              <a:rPr lang="cs-CZ" sz="1800" dirty="0"/>
              <a:t>v rámci Operačního programu </a:t>
            </a:r>
            <a:r>
              <a:rPr lang="cs-CZ" sz="1800" dirty="0" smtClean="0"/>
              <a:t>Zaměstnanost – odkaz ke stažení zde:</a:t>
            </a:r>
          </a:p>
          <a:p>
            <a:endParaRPr lang="cs-CZ" sz="1800" dirty="0" smtClean="0"/>
          </a:p>
          <a:p>
            <a:pPr lvl="0"/>
            <a:r>
              <a:rPr lang="cs-CZ" sz="1800" u="sng" dirty="0">
                <a:hlinkClick r:id="rId3"/>
              </a:rPr>
              <a:t>https://www.esfcr.cz/pravidla-pro-zadatele-a-prijemce-opz/-/dokument/797767</a:t>
            </a:r>
            <a:endParaRPr lang="en-US" sz="1800" dirty="0"/>
          </a:p>
          <a:p>
            <a:endParaRPr lang="cs-CZ" sz="1800" dirty="0" smtClean="0"/>
          </a:p>
          <a:p>
            <a:endParaRPr lang="en-US" sz="18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43894" y="3637351"/>
            <a:ext cx="870530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 smtClean="0">
                <a:latin typeface="Albany" charset="0"/>
                <a:ea typeface="Albany" charset="0"/>
                <a:cs typeface="Albany" charset="0"/>
              </a:rPr>
              <a:t>U indikátoru uvádí žadatel cílovou hodnotu. </a:t>
            </a:r>
            <a:r>
              <a:rPr lang="cs-CZ" b="1" dirty="0" smtClean="0">
                <a:latin typeface="Albany" charset="0"/>
                <a:ea typeface="Albany" charset="0"/>
                <a:cs typeface="Albany" charset="0"/>
              </a:rPr>
              <a:t>Cílová hodnota </a:t>
            </a:r>
            <a:r>
              <a:rPr lang="cs-CZ" dirty="0" smtClean="0">
                <a:latin typeface="Albany" charset="0"/>
                <a:ea typeface="Albany" charset="0"/>
                <a:cs typeface="Albany" charset="0"/>
              </a:rPr>
              <a:t>se chápe jako </a:t>
            </a:r>
            <a:r>
              <a:rPr lang="cs-CZ" b="1" dirty="0" smtClean="0">
                <a:latin typeface="Albany" charset="0"/>
                <a:ea typeface="Albany" charset="0"/>
                <a:cs typeface="Albany" charset="0"/>
              </a:rPr>
              <a:t>závazek</a:t>
            </a:r>
            <a:r>
              <a:rPr lang="cs-CZ" dirty="0" smtClean="0">
                <a:latin typeface="Albany" charset="0"/>
                <a:ea typeface="Albany" charset="0"/>
                <a:cs typeface="Albany" charset="0"/>
              </a:rPr>
              <a:t> </a:t>
            </a:r>
            <a:r>
              <a:rPr lang="cs-CZ" b="1" dirty="0" smtClean="0">
                <a:latin typeface="Albany" charset="0"/>
                <a:ea typeface="Albany" charset="0"/>
                <a:cs typeface="Albany" charset="0"/>
              </a:rPr>
              <a:t>žadatele, </a:t>
            </a:r>
            <a:r>
              <a:rPr lang="cs-CZ" dirty="0" smtClean="0">
                <a:latin typeface="Albany" charset="0"/>
                <a:ea typeface="Albany" charset="0"/>
                <a:cs typeface="Albany" charset="0"/>
              </a:rPr>
              <a:t>kterého má dosáhnout díky realizaci projektu uvedeného v žádosti o podporu.</a:t>
            </a:r>
            <a:br>
              <a:rPr lang="cs-CZ" dirty="0" smtClean="0">
                <a:latin typeface="Albany" charset="0"/>
                <a:ea typeface="Albany" charset="0"/>
                <a:cs typeface="Albany" charset="0"/>
              </a:rPr>
            </a:br>
            <a:endParaRPr lang="cs-CZ" dirty="0" smtClean="0">
              <a:latin typeface="Albany" charset="0"/>
              <a:ea typeface="Albany" charset="0"/>
              <a:cs typeface="Albany" charset="0"/>
            </a:endParaRPr>
          </a:p>
          <a:p>
            <a:pPr algn="just"/>
            <a:r>
              <a:rPr lang="cs-CZ" dirty="0" smtClean="0">
                <a:latin typeface="Albany" charset="0"/>
                <a:ea typeface="Albany" charset="0"/>
                <a:cs typeface="Albany" charset="0"/>
              </a:rPr>
              <a:t>Příklad vyplňovaných indikátorů:</a:t>
            </a:r>
          </a:p>
          <a:p>
            <a:pPr algn="just"/>
            <a:endParaRPr lang="cs-CZ" dirty="0">
              <a:latin typeface="Albany" charset="0"/>
              <a:ea typeface="Albany" charset="0"/>
              <a:cs typeface="Albany" charset="0"/>
            </a:endParaRPr>
          </a:p>
          <a:p>
            <a:pPr algn="just"/>
            <a:endParaRPr lang="cs-CZ" dirty="0" smtClean="0">
              <a:latin typeface="Albany" charset="0"/>
              <a:ea typeface="Albany" charset="0"/>
              <a:cs typeface="Albany" charset="0"/>
            </a:endParaRPr>
          </a:p>
          <a:p>
            <a:endParaRPr lang="cs-CZ" dirty="0">
              <a:latin typeface="Albany" charset="0"/>
              <a:ea typeface="Albany" charset="0"/>
              <a:cs typeface="Albany" charset="0"/>
            </a:endParaRPr>
          </a:p>
          <a:p>
            <a:r>
              <a:rPr lang="cs-CZ" dirty="0" smtClean="0">
                <a:latin typeface="Albany" charset="0"/>
                <a:ea typeface="Albany" charset="0"/>
                <a:cs typeface="Albany" charset="0"/>
              </a:rPr>
              <a:t/>
            </a:r>
            <a:br>
              <a:rPr lang="cs-CZ" dirty="0" smtClean="0">
                <a:latin typeface="Albany" charset="0"/>
                <a:ea typeface="Albany" charset="0"/>
                <a:cs typeface="Albany" charset="0"/>
              </a:rPr>
            </a:br>
            <a:r>
              <a:rPr lang="cs-CZ" dirty="0" smtClean="0">
                <a:latin typeface="Albany" charset="0"/>
                <a:ea typeface="Albany" charset="0"/>
                <a:cs typeface="Albany" charset="0"/>
              </a:rPr>
              <a:t/>
            </a:r>
            <a:br>
              <a:rPr lang="cs-CZ" dirty="0" smtClean="0">
                <a:latin typeface="Albany" charset="0"/>
                <a:ea typeface="Albany" charset="0"/>
                <a:cs typeface="Albany" charset="0"/>
              </a:rPr>
            </a:br>
            <a:r>
              <a:rPr lang="cs-CZ" dirty="0" smtClean="0">
                <a:latin typeface="Albany" charset="0"/>
                <a:ea typeface="Albany" charset="0"/>
                <a:cs typeface="Albany" charset="0"/>
              </a:rPr>
              <a:t>Více v části 5.2 výzvy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610410"/>
              </p:ext>
            </p:extLst>
          </p:nvPr>
        </p:nvGraphicFramePr>
        <p:xfrm>
          <a:off x="692833" y="5161885"/>
          <a:ext cx="8607425" cy="1056259"/>
        </p:xfrm>
        <a:graphic>
          <a:graphicData uri="http://schemas.openxmlformats.org/drawingml/2006/table">
            <a:tbl>
              <a:tblPr firstRow="1" firstCol="1" bandRow="1"/>
              <a:tblGrid>
                <a:gridCol w="1180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1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41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1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51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 b="1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Kód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 b="1" dirty="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Název indikátoru </a:t>
                      </a:r>
                      <a:endParaRPr lang="en-US" sz="11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 b="1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Měrná jednotka 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 b="1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Typ indikátoru 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 dirty="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60000 </a:t>
                      </a:r>
                      <a:endParaRPr lang="en-US" sz="11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Celkový počet účastníků 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Osoby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Výstup 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67001 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Kapacita podpořených služeb 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Místa 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Výstup 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67010 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Využívání podpořených služeb 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Osoby 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Výsledek 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55102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 dirty="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Počet podpořených komunitních center</a:t>
                      </a:r>
                      <a:endParaRPr lang="en-US" sz="11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Zařízení</a:t>
                      </a:r>
                      <a:endParaRPr lang="en-US" sz="11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cs-CZ" sz="1100" dirty="0">
                          <a:effectLst/>
                          <a:latin typeface="Times New Roman" charset="0"/>
                          <a:ea typeface="Calibri" charset="0"/>
                          <a:cs typeface="Times New Roman" charset="0"/>
                        </a:rPr>
                        <a:t>Výstup</a:t>
                      </a:r>
                      <a:endParaRPr lang="en-US" sz="11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741363" y="3954463"/>
            <a:ext cx="100806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9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kern="0" dirty="0" smtClean="0"/>
              <a:t>CÍLOVÉ SKUPINY</a:t>
            </a:r>
            <a:endParaRPr lang="cs-CZ" sz="2800" kern="0" dirty="0"/>
          </a:p>
        </p:txBody>
      </p:sp>
      <p:sp>
        <p:nvSpPr>
          <p:cNvPr id="12" name="Zástupný symbol pro text 2"/>
          <p:cNvSpPr txBox="1">
            <a:spLocks/>
          </p:cNvSpPr>
          <p:nvPr/>
        </p:nvSpPr>
        <p:spPr>
          <a:xfrm>
            <a:off x="5129931" y="3068605"/>
            <a:ext cx="539349" cy="5613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endParaRPr lang="cs-CZ" sz="6000" kern="0" dirty="0">
              <a:solidFill>
                <a:schemeClr val="tx1"/>
              </a:solidFill>
            </a:endParaRPr>
          </a:p>
        </p:txBody>
      </p:sp>
      <p:sp>
        <p:nvSpPr>
          <p:cNvPr id="22" name="Zástupný symbol pro text 2"/>
          <p:cNvSpPr txBox="1">
            <a:spLocks/>
          </p:cNvSpPr>
          <p:nvPr/>
        </p:nvSpPr>
        <p:spPr>
          <a:xfrm rot="21000">
            <a:off x="1357629" y="2250946"/>
            <a:ext cx="7880285" cy="46761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charset="2"/>
              <a:buChar char="Ø"/>
            </a:pPr>
            <a:r>
              <a:rPr lang="cs-CZ" sz="1500" dirty="0"/>
              <a:t>Osoby sociálně vyloučené a osoby sociálním vyloučením </a:t>
            </a:r>
            <a:r>
              <a:rPr lang="cs-CZ" sz="1500" dirty="0" smtClean="0"/>
              <a:t>ohrožené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Osoby se zdravotním </a:t>
            </a:r>
            <a:r>
              <a:rPr lang="cs-CZ" sz="1500" dirty="0" smtClean="0"/>
              <a:t>postižením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Osoby s kombinovanými </a:t>
            </a:r>
            <a:r>
              <a:rPr lang="cs-CZ" sz="1500" dirty="0" smtClean="0"/>
              <a:t>diagnózami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Osoby ohrožené specifickými zdravotními </a:t>
            </a:r>
            <a:r>
              <a:rPr lang="cs-CZ" sz="1500" dirty="0" smtClean="0"/>
              <a:t>riziky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Osoby žijící v sociálně vyloučených </a:t>
            </a:r>
            <a:r>
              <a:rPr lang="cs-CZ" sz="1500" dirty="0" smtClean="0"/>
              <a:t>lokalitách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Osoby pečující o malé děti 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Osoby pečující o jiné závislé </a:t>
            </a:r>
            <a:r>
              <a:rPr lang="cs-CZ" sz="1500" dirty="0" smtClean="0"/>
              <a:t>osoby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Rodiče </a:t>
            </a:r>
            <a:r>
              <a:rPr lang="cs-CZ" sz="1500" dirty="0" smtClean="0"/>
              <a:t>samoživitelé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Neformální pečovatelé a dobrovolníci působící v oblasti sociálních </a:t>
            </a:r>
            <a:r>
              <a:rPr lang="cs-CZ" sz="1500" dirty="0" smtClean="0"/>
              <a:t>služeb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Oběti trestné </a:t>
            </a:r>
            <a:r>
              <a:rPr lang="cs-CZ" sz="1500" dirty="0" smtClean="0"/>
              <a:t>činnosti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Osoby ohrožené domácím násilím a </a:t>
            </a:r>
            <a:r>
              <a:rPr lang="cs-CZ" sz="1500" dirty="0" smtClean="0"/>
              <a:t>závislostmi 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Osoby ohrožené </a:t>
            </a:r>
            <a:r>
              <a:rPr lang="cs-CZ" sz="1500" dirty="0" smtClean="0"/>
              <a:t>předlužeností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Osoby ohrožené vícenásobnými </a:t>
            </a:r>
            <a:r>
              <a:rPr lang="cs-CZ" sz="1500" dirty="0" smtClean="0"/>
              <a:t>riziky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Osoby nejvíce ohrožené vyloučením a diskriminací v důsledku zdravotního </a:t>
            </a:r>
            <a:r>
              <a:rPr lang="cs-CZ" sz="1500" dirty="0" smtClean="0"/>
              <a:t>stavu 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Osoby, které jsou znevýhodněny vzhledem k </a:t>
            </a:r>
            <a:r>
              <a:rPr lang="cs-CZ" sz="1500" dirty="0" smtClean="0"/>
              <a:t>věku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Sociální </a:t>
            </a:r>
            <a:r>
              <a:rPr lang="cs-CZ" sz="1500" dirty="0" smtClean="0"/>
              <a:t>pracovníci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/>
              <a:t>Pracovníci v sociálních </a:t>
            </a:r>
            <a:r>
              <a:rPr lang="cs-CZ" sz="1500" dirty="0" smtClean="0"/>
              <a:t>službách</a:t>
            </a:r>
            <a:endParaRPr lang="en-US" sz="1500" dirty="0"/>
          </a:p>
          <a:p>
            <a:pPr marL="285750" indent="-285750">
              <a:buFont typeface="Wingdings" charset="2"/>
              <a:buChar char="Ø"/>
            </a:pPr>
            <a:r>
              <a:rPr lang="cs-CZ" sz="1500" dirty="0" smtClean="0"/>
              <a:t>Zaměstnanci</a:t>
            </a:r>
            <a:endParaRPr lang="en-US" sz="1500" dirty="0"/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9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kern="0" dirty="0" smtClean="0"/>
              <a:t>POVINNÉ PŘÍLOHY ŽÁDOSTI O PODPORU</a:t>
            </a:r>
            <a:endParaRPr lang="cs-CZ" sz="2800" kern="0" dirty="0"/>
          </a:p>
        </p:txBody>
      </p:sp>
      <p:sp>
        <p:nvSpPr>
          <p:cNvPr id="12" name="Zástupný symbol pro text 2"/>
          <p:cNvSpPr txBox="1">
            <a:spLocks/>
          </p:cNvSpPr>
          <p:nvPr/>
        </p:nvSpPr>
        <p:spPr>
          <a:xfrm>
            <a:off x="5129931" y="3068605"/>
            <a:ext cx="539349" cy="5613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endParaRPr lang="cs-CZ" sz="6000" kern="0" dirty="0">
              <a:solidFill>
                <a:schemeClr val="tx1"/>
              </a:solidFill>
            </a:endParaRPr>
          </a:p>
        </p:txBody>
      </p:sp>
      <p:sp>
        <p:nvSpPr>
          <p:cNvPr id="22" name="Zástupný symbol pro text 2"/>
          <p:cNvSpPr txBox="1">
            <a:spLocks/>
          </p:cNvSpPr>
          <p:nvPr/>
        </p:nvSpPr>
        <p:spPr>
          <a:xfrm rot="21000">
            <a:off x="1357629" y="2250946"/>
            <a:ext cx="7880285" cy="46761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b="1" dirty="0"/>
              <a:t>Příloha č. 4 - Údaje o sociální službě </a:t>
            </a:r>
            <a:r>
              <a:rPr lang="cs-CZ" sz="1800" b="1" dirty="0" smtClean="0"/>
              <a:t/>
            </a:r>
            <a:br>
              <a:rPr lang="cs-CZ" sz="1800" b="1" dirty="0" smtClean="0"/>
            </a:br>
            <a:r>
              <a:rPr lang="cs-CZ" sz="1600" dirty="0" smtClean="0"/>
              <a:t>(=</a:t>
            </a:r>
            <a:r>
              <a:rPr lang="cs-CZ" sz="1600" dirty="0"/>
              <a:t>Příloha č. 11a výzvy ŘO OPZ pro MAS č. 47)</a:t>
            </a:r>
            <a:endParaRPr lang="en-US" sz="1600" dirty="0"/>
          </a:p>
          <a:p>
            <a:r>
              <a:rPr lang="cs-CZ" sz="1600" dirty="0"/>
              <a:t> </a:t>
            </a:r>
            <a:endParaRPr lang="en-US" sz="1600" dirty="0"/>
          </a:p>
          <a:p>
            <a:r>
              <a:rPr lang="en-US" sz="1800" dirty="0" err="1" smtClean="0"/>
              <a:t>Tato</a:t>
            </a:r>
            <a:r>
              <a:rPr lang="en-US" sz="1800" dirty="0" smtClean="0"/>
              <a:t> </a:t>
            </a:r>
            <a:r>
              <a:rPr lang="en-US" sz="1800" dirty="0" err="1"/>
              <a:t>příloha</a:t>
            </a:r>
            <a:r>
              <a:rPr lang="en-US" sz="1800" dirty="0"/>
              <a:t> </a:t>
            </a:r>
            <a:r>
              <a:rPr lang="en-US" sz="1800" b="1" dirty="0"/>
              <a:t>se </a:t>
            </a:r>
            <a:r>
              <a:rPr lang="en-US" sz="1800" b="1" dirty="0" err="1"/>
              <a:t>týká</a:t>
            </a:r>
            <a:r>
              <a:rPr lang="en-US" sz="1800" b="1" dirty="0"/>
              <a:t> </a:t>
            </a:r>
            <a:r>
              <a:rPr lang="en-US" sz="1800" dirty="0" err="1"/>
              <a:t>jen</a:t>
            </a:r>
            <a:r>
              <a:rPr lang="en-US" sz="1800" dirty="0"/>
              <a:t> </a:t>
            </a:r>
            <a:r>
              <a:rPr lang="en-US" sz="1800" dirty="0" err="1"/>
              <a:t>sociálních</a:t>
            </a:r>
            <a:r>
              <a:rPr lang="en-US" sz="1800" dirty="0"/>
              <a:t> </a:t>
            </a:r>
            <a:r>
              <a:rPr lang="en-US" sz="1800" dirty="0" err="1" smtClean="0"/>
              <a:t>služeb</a:t>
            </a:r>
            <a:r>
              <a:rPr lang="en-US" sz="1800" dirty="0" smtClean="0"/>
              <a:t>, </a:t>
            </a:r>
            <a:r>
              <a:rPr lang="en-US" sz="1800" dirty="0" err="1" smtClean="0"/>
              <a:t>tzn</a:t>
            </a:r>
            <a:r>
              <a:rPr lang="en-US" sz="1800" dirty="0" smtClean="0"/>
              <a:t>. </a:t>
            </a:r>
            <a:r>
              <a:rPr lang="en-US" sz="1800" b="1" dirty="0" err="1" smtClean="0"/>
              <a:t>aktivit</a:t>
            </a:r>
            <a:r>
              <a:rPr lang="en-US" sz="1800" b="1" dirty="0" smtClean="0"/>
              <a:t> A), </a:t>
            </a:r>
            <a:r>
              <a:rPr lang="en-US" sz="1800" dirty="0" err="1"/>
              <a:t>které</a:t>
            </a:r>
            <a:r>
              <a:rPr lang="en-US" sz="1800" dirty="0"/>
              <a:t> </a:t>
            </a:r>
            <a:r>
              <a:rPr lang="en-US" sz="1800" dirty="0" err="1"/>
              <a:t>jdou</a:t>
            </a:r>
            <a:r>
              <a:rPr lang="en-US" sz="1800" dirty="0"/>
              <a:t> </a:t>
            </a:r>
            <a:r>
              <a:rPr lang="en-US" sz="1800" dirty="0" err="1"/>
              <a:t>vyrovnávací</a:t>
            </a:r>
            <a:r>
              <a:rPr lang="en-US" sz="1800" dirty="0"/>
              <a:t> </a:t>
            </a:r>
            <a:r>
              <a:rPr lang="en-US" sz="1800" dirty="0" err="1"/>
              <a:t>platbou</a:t>
            </a:r>
            <a:endParaRPr lang="en-US" sz="1800" dirty="0"/>
          </a:p>
          <a:p>
            <a:endParaRPr lang="cs-CZ" sz="1600" dirty="0" smtClean="0"/>
          </a:p>
          <a:p>
            <a:r>
              <a:rPr lang="cs-CZ" sz="1600" dirty="0" smtClean="0"/>
              <a:t>Pověření </a:t>
            </a:r>
            <a:r>
              <a:rPr lang="cs-CZ" sz="1600" dirty="0"/>
              <a:t>k poskytování sociální služby vydané v souladu s Rozhodnutím Komise č. 2012/21 EU </a:t>
            </a:r>
            <a:r>
              <a:rPr lang="cs-CZ" sz="1600" b="1" dirty="0"/>
              <a:t>není povinnou přílohou k žádosti </a:t>
            </a:r>
            <a:r>
              <a:rPr lang="cs-CZ" sz="1600" dirty="0"/>
              <a:t>o podporu, </a:t>
            </a:r>
            <a:r>
              <a:rPr lang="cs-CZ" sz="1600" b="1" dirty="0"/>
              <a:t>ale</a:t>
            </a:r>
            <a:r>
              <a:rPr lang="cs-CZ" sz="1600" dirty="0"/>
              <a:t> </a:t>
            </a:r>
            <a:r>
              <a:rPr lang="cs-CZ" sz="1600" b="1" dirty="0"/>
              <a:t>bude</a:t>
            </a:r>
            <a:r>
              <a:rPr lang="cs-CZ" sz="1600" dirty="0"/>
              <a:t> povinně </a:t>
            </a:r>
            <a:r>
              <a:rPr lang="cs-CZ" sz="1600" b="1" dirty="0"/>
              <a:t>dokládáno před vydáním právního aktu </a:t>
            </a:r>
            <a:r>
              <a:rPr lang="cs-CZ" sz="1600" dirty="0"/>
              <a:t>o poskytnutí podpory. V případě, že žadatel toto pověření již vydáno má, doporučuje se jej předložit k žádosti o podporu. </a:t>
            </a:r>
            <a:endParaRPr lang="cs-CZ" sz="1600" dirty="0" smtClean="0"/>
          </a:p>
          <a:p>
            <a:endParaRPr lang="cs-CZ" sz="1600" dirty="0" smtClean="0"/>
          </a:p>
          <a:p>
            <a:pPr>
              <a:lnSpc>
                <a:spcPct val="150000"/>
              </a:lnSpc>
            </a:pPr>
            <a:r>
              <a:rPr lang="cs-CZ" sz="1600" dirty="0" smtClean="0"/>
              <a:t>Odkaz ke stažení Přílohy č. 4</a:t>
            </a:r>
            <a:endParaRPr lang="cs-CZ" sz="1600" dirty="0"/>
          </a:p>
          <a:p>
            <a:pPr>
              <a:lnSpc>
                <a:spcPct val="150000"/>
              </a:lnSpc>
            </a:pPr>
            <a:r>
              <a:rPr lang="cs-CZ" sz="1600" u="sng" dirty="0">
                <a:hlinkClick r:id="rId3"/>
              </a:rPr>
              <a:t>http://www.mashradeckyvenkov.cz/download_opz.php?sekce=21&amp;rstema=24&amp;stromhlmenu=9</a:t>
            </a:r>
            <a:endParaRPr lang="en-US" sz="1600" dirty="0"/>
          </a:p>
          <a:p>
            <a:pPr>
              <a:lnSpc>
                <a:spcPct val="150000"/>
              </a:lnSpc>
            </a:pPr>
            <a:endParaRPr lang="cs-CZ" sz="1600" dirty="0" smtClean="0"/>
          </a:p>
          <a:p>
            <a:pPr>
              <a:lnSpc>
                <a:spcPct val="150000"/>
              </a:lnSpc>
            </a:pPr>
            <a:endParaRPr lang="cs-CZ" sz="1600" dirty="0"/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2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dirty="0" smtClean="0"/>
              <a:t>ZPŮSOB PODÁNÍ ŽÁDOSTI O PODPORU</a:t>
            </a:r>
            <a:r>
              <a:rPr lang="en-US" sz="2800" dirty="0" smtClean="0"/>
              <a:t> </a:t>
            </a:r>
            <a:endParaRPr lang="cs-CZ" sz="2800" kern="0" dirty="0"/>
          </a:p>
        </p:txBody>
      </p:sp>
      <p:sp>
        <p:nvSpPr>
          <p:cNvPr id="12" name="Zástupný symbol pro text 2"/>
          <p:cNvSpPr txBox="1">
            <a:spLocks/>
          </p:cNvSpPr>
          <p:nvPr/>
        </p:nvSpPr>
        <p:spPr>
          <a:xfrm>
            <a:off x="5129931" y="3068605"/>
            <a:ext cx="539349" cy="5613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endParaRPr lang="cs-CZ" sz="6000" kern="0" dirty="0">
              <a:solidFill>
                <a:schemeClr val="tx1"/>
              </a:solidFill>
            </a:endParaRPr>
          </a:p>
        </p:txBody>
      </p:sp>
      <p:sp>
        <p:nvSpPr>
          <p:cNvPr id="22" name="Zástupný symbol pro text 2"/>
          <p:cNvSpPr txBox="1">
            <a:spLocks/>
          </p:cNvSpPr>
          <p:nvPr/>
        </p:nvSpPr>
        <p:spPr>
          <a:xfrm rot="21000">
            <a:off x="1529079" y="2117596"/>
            <a:ext cx="7880285" cy="46761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600"/>
              </a:spcAft>
            </a:pPr>
            <a:r>
              <a:rPr lang="cs-CZ" sz="1600" dirty="0"/>
              <a:t>Žádost o podporu z OPZ se zpracovává v elektronickém formuláři v IS KP14</a:t>
            </a:r>
            <a:r>
              <a:rPr lang="cs-CZ" sz="1600" dirty="0" smtClean="0"/>
              <a:t>+: </a:t>
            </a:r>
            <a:r>
              <a:rPr lang="cs-CZ" sz="1600" dirty="0" smtClean="0">
                <a:hlinkClick r:id="rId3"/>
              </a:rPr>
              <a:t>https</a:t>
            </a:r>
            <a:r>
              <a:rPr lang="cs-CZ" sz="1600" dirty="0">
                <a:hlinkClick r:id="rId3"/>
              </a:rPr>
              <a:t>://mseu.mssf.cz</a:t>
            </a:r>
            <a:r>
              <a:rPr lang="cs-CZ" sz="1600" dirty="0"/>
              <a:t> / nová žádost / </a:t>
            </a:r>
            <a:r>
              <a:rPr lang="cs-CZ" sz="1600" dirty="0">
                <a:hlinkClick r:id="rId4"/>
              </a:rPr>
              <a:t>03 - Operační program Zaměstnanost</a:t>
            </a:r>
            <a:r>
              <a:rPr lang="cs-CZ" sz="1600" dirty="0"/>
              <a:t> / OPZ - (03_16_047) - Výzva pro MAS na podporu strategií komunitně vedeného místního rozvoje…  /  Výběr </a:t>
            </a:r>
            <a:r>
              <a:rPr lang="cs-CZ" sz="1600" dirty="0" err="1"/>
              <a:t>podvýzvy</a:t>
            </a:r>
            <a:r>
              <a:rPr lang="cs-CZ" sz="1600" dirty="0"/>
              <a:t> </a:t>
            </a:r>
            <a:r>
              <a:rPr lang="cs-CZ" sz="1600" dirty="0" smtClean="0"/>
              <a:t>.</a:t>
            </a:r>
            <a:endParaRPr lang="en-US" sz="1600" dirty="0"/>
          </a:p>
          <a:p>
            <a:pPr algn="just"/>
            <a:r>
              <a:rPr lang="cs-CZ" sz="1600" b="1" dirty="0"/>
              <a:t>Před podáním </a:t>
            </a:r>
            <a:r>
              <a:rPr lang="cs-CZ" sz="1600" b="1" dirty="0" smtClean="0"/>
              <a:t>opatřit žádost podpisem </a:t>
            </a:r>
            <a:r>
              <a:rPr lang="cs-CZ" sz="1600" b="1" dirty="0"/>
              <a:t>statutárního zástupce </a:t>
            </a:r>
            <a:r>
              <a:rPr lang="cs-CZ" sz="1600" dirty="0" smtClean="0"/>
              <a:t>žadatele nebo jím zplnomocněnou osobou (připojit i plnou moc podepsanou </a:t>
            </a:r>
            <a:r>
              <a:rPr lang="cs-CZ" sz="1600" dirty="0"/>
              <a:t>v IS KP14+ nebo </a:t>
            </a:r>
            <a:r>
              <a:rPr lang="cs-CZ" sz="1600" dirty="0" smtClean="0"/>
              <a:t>jiný </a:t>
            </a:r>
            <a:r>
              <a:rPr lang="cs-CZ" sz="1600" dirty="0"/>
              <a:t>dokument </a:t>
            </a:r>
            <a:r>
              <a:rPr lang="cs-CZ" sz="1600" dirty="0" smtClean="0"/>
              <a:t>dokládajícího </a:t>
            </a:r>
            <a:r>
              <a:rPr lang="cs-CZ" sz="1600" dirty="0"/>
              <a:t>toto </a:t>
            </a:r>
            <a:r>
              <a:rPr lang="cs-CZ" sz="1600" dirty="0" smtClean="0"/>
              <a:t>zmocnění). </a:t>
            </a:r>
          </a:p>
          <a:p>
            <a:pPr algn="just"/>
            <a:endParaRPr lang="cs-CZ" sz="1600" dirty="0" smtClean="0"/>
          </a:p>
          <a:p>
            <a:pPr algn="just"/>
            <a:r>
              <a:rPr lang="cs-CZ" sz="1600" b="1" dirty="0" smtClean="0"/>
              <a:t>Podpis</a:t>
            </a:r>
            <a:r>
              <a:rPr lang="cs-CZ" sz="1600" dirty="0" smtClean="0"/>
              <a:t> připojit </a:t>
            </a:r>
            <a:r>
              <a:rPr lang="cs-CZ" sz="1600" b="1" dirty="0" smtClean="0"/>
              <a:t>přímo </a:t>
            </a:r>
            <a:r>
              <a:rPr lang="cs-CZ" sz="1600" b="1" dirty="0"/>
              <a:t>v IS </a:t>
            </a:r>
            <a:r>
              <a:rPr lang="cs-CZ" sz="1600" b="1" dirty="0" smtClean="0"/>
              <a:t>KP14+ , tzn. </a:t>
            </a:r>
            <a:r>
              <a:rPr lang="cs-CZ" sz="1600" dirty="0" smtClean="0"/>
              <a:t>podepisující musí být </a:t>
            </a:r>
            <a:r>
              <a:rPr lang="cs-CZ" sz="1600" b="1" dirty="0" smtClean="0"/>
              <a:t>registrovaným </a:t>
            </a:r>
            <a:r>
              <a:rPr lang="cs-CZ" sz="1600" b="1" dirty="0"/>
              <a:t>uživatelem</a:t>
            </a:r>
            <a:r>
              <a:rPr lang="cs-CZ" sz="1600" dirty="0"/>
              <a:t> </a:t>
            </a:r>
            <a:r>
              <a:rPr lang="cs-CZ" sz="1600" dirty="0" smtClean="0"/>
              <a:t>a </a:t>
            </a:r>
            <a:r>
              <a:rPr lang="cs-CZ" sz="1600" b="1" dirty="0" smtClean="0"/>
              <a:t>musí</a:t>
            </a:r>
            <a:r>
              <a:rPr lang="cs-CZ" sz="1600" dirty="0" smtClean="0"/>
              <a:t> </a:t>
            </a:r>
            <a:r>
              <a:rPr lang="cs-CZ" sz="1600" b="1" dirty="0" smtClean="0"/>
              <a:t>disponovat</a:t>
            </a:r>
            <a:r>
              <a:rPr lang="cs-CZ" sz="1600" dirty="0" smtClean="0"/>
              <a:t> </a:t>
            </a:r>
            <a:r>
              <a:rPr lang="cs-CZ" sz="1600" dirty="0"/>
              <a:t>kvalifikovaným </a:t>
            </a:r>
            <a:r>
              <a:rPr lang="cs-CZ" sz="1600" b="1" dirty="0"/>
              <a:t>elektronickým podpisem. </a:t>
            </a:r>
            <a:r>
              <a:rPr lang="cs-CZ" sz="1600" dirty="0"/>
              <a:t>V IS KP14+ uživatel vybírá konkrétní certifikát pro podepisování, kterým disponuje. </a:t>
            </a:r>
            <a:r>
              <a:rPr lang="cs-CZ" sz="1600" b="1" dirty="0"/>
              <a:t>Úspěšné ověření platnosti elektronického podpisu je podmínkou pro podání žádosti.</a:t>
            </a:r>
            <a:r>
              <a:rPr lang="cs-CZ" sz="1600" dirty="0"/>
              <a:t> </a:t>
            </a:r>
            <a:endParaRPr lang="cs-CZ" sz="1600" dirty="0" smtClean="0"/>
          </a:p>
          <a:p>
            <a:pPr algn="just"/>
            <a:r>
              <a:rPr lang="cs-CZ" sz="1600" dirty="0" smtClean="0"/>
              <a:t>Dle nastavení parametrů v žádosti proběhne </a:t>
            </a:r>
            <a:r>
              <a:rPr lang="cs-CZ" sz="1600" b="1" dirty="0" smtClean="0"/>
              <a:t>podání </a:t>
            </a:r>
            <a:r>
              <a:rPr lang="cs-CZ" sz="1600" b="1" dirty="0"/>
              <a:t>žádosti</a:t>
            </a:r>
            <a:r>
              <a:rPr lang="cs-CZ" sz="1600" dirty="0"/>
              <a:t> </a:t>
            </a:r>
            <a:r>
              <a:rPr lang="cs-CZ" sz="1600" dirty="0" smtClean="0"/>
              <a:t>buď </a:t>
            </a:r>
            <a:r>
              <a:rPr lang="cs-CZ" sz="1600" b="1" dirty="0" smtClean="0"/>
              <a:t>automaticky</a:t>
            </a:r>
            <a:r>
              <a:rPr lang="cs-CZ" sz="1600" dirty="0" smtClean="0"/>
              <a:t> </a:t>
            </a:r>
            <a:r>
              <a:rPr lang="cs-CZ" sz="1600" dirty="0"/>
              <a:t>po podpisu </a:t>
            </a:r>
            <a:r>
              <a:rPr lang="cs-CZ" sz="1600" dirty="0" smtClean="0"/>
              <a:t>nebo </a:t>
            </a:r>
            <a:r>
              <a:rPr lang="cs-CZ" sz="1600" dirty="0"/>
              <a:t>k němu dojde tzv. </a:t>
            </a:r>
            <a:r>
              <a:rPr lang="cs-CZ" sz="1600" b="1" dirty="0"/>
              <a:t>ručně</a:t>
            </a:r>
            <a:r>
              <a:rPr lang="cs-CZ" sz="1600" dirty="0"/>
              <a:t> na základě aktivní volby uživatele</a:t>
            </a:r>
            <a:r>
              <a:rPr lang="cs-CZ" sz="1600" dirty="0" smtClean="0"/>
              <a:t>.</a:t>
            </a:r>
            <a:endParaRPr lang="en-US" sz="1600" dirty="0"/>
          </a:p>
          <a:p>
            <a:pPr algn="just"/>
            <a:r>
              <a:rPr lang="cs-CZ" sz="1600" dirty="0"/>
              <a:t>Podrobnosti o zpracování a podání žádosti o podporu jsou v Obecné části pravidel pro žadatele a příjemce v rámci Operačního programu Zaměstnanost (odkaz na elektronickou verzi viz část </a:t>
            </a:r>
            <a:r>
              <a:rPr lang="cs-CZ" sz="1600" dirty="0" smtClean="0"/>
              <a:t>11.1 výzvy</a:t>
            </a:r>
            <a:r>
              <a:rPr lang="cs-CZ" sz="1600" dirty="0"/>
              <a:t>).</a:t>
            </a:r>
            <a:endParaRPr lang="en-US" sz="1600" dirty="0"/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29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dirty="0" smtClean="0"/>
              <a:t>INFORMACE O ZPŮSOBU POSKYTOVÁNÍ KONZULTACÍ </a:t>
            </a:r>
            <a:br>
              <a:rPr lang="cs-CZ" sz="2800" dirty="0" smtClean="0"/>
            </a:br>
            <a:r>
              <a:rPr lang="cs-CZ" sz="2800" dirty="0" smtClean="0"/>
              <a:t>K PŘÍPRAVĚ ŽÁDOSTI O PODPORU</a:t>
            </a:r>
            <a:endParaRPr lang="cs-CZ" sz="2800" dirty="0"/>
          </a:p>
        </p:txBody>
      </p:sp>
      <p:sp>
        <p:nvSpPr>
          <p:cNvPr id="12" name="Zástupný symbol pro text 2"/>
          <p:cNvSpPr txBox="1">
            <a:spLocks/>
          </p:cNvSpPr>
          <p:nvPr/>
        </p:nvSpPr>
        <p:spPr>
          <a:xfrm>
            <a:off x="5129931" y="3068605"/>
            <a:ext cx="539349" cy="5613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endParaRPr lang="cs-CZ" sz="6000" kern="0" dirty="0">
              <a:solidFill>
                <a:schemeClr val="tx1"/>
              </a:solidFill>
            </a:endParaRPr>
          </a:p>
        </p:txBody>
      </p:sp>
      <p:sp>
        <p:nvSpPr>
          <p:cNvPr id="22" name="Zástupný symbol pro text 2"/>
          <p:cNvSpPr txBox="1">
            <a:spLocks/>
          </p:cNvSpPr>
          <p:nvPr/>
        </p:nvSpPr>
        <p:spPr>
          <a:xfrm rot="21000">
            <a:off x="1355864" y="2828732"/>
            <a:ext cx="7880285" cy="4098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/>
              <a:t>Kontakt na vyhlašovatele výzvy MAS:</a:t>
            </a:r>
            <a:r>
              <a:rPr lang="cs-CZ" b="1" baseline="30000" dirty="0"/>
              <a:t> </a:t>
            </a:r>
            <a:endParaRPr lang="cs-CZ" b="1" baseline="30000" dirty="0" smtClean="0"/>
          </a:p>
          <a:p>
            <a:endParaRPr lang="en-US" dirty="0"/>
          </a:p>
          <a:p>
            <a:r>
              <a:rPr lang="cs-CZ" dirty="0" smtClean="0"/>
              <a:t>MAS </a:t>
            </a:r>
            <a:r>
              <a:rPr lang="cs-CZ" dirty="0"/>
              <a:t>Hradecký </a:t>
            </a:r>
            <a:r>
              <a:rPr lang="cs-CZ" dirty="0" smtClean="0"/>
              <a:t>venkov, </a:t>
            </a:r>
            <a:br>
              <a:rPr lang="cs-CZ" dirty="0" smtClean="0"/>
            </a:br>
            <a:r>
              <a:rPr lang="cs-CZ" dirty="0" smtClean="0"/>
              <a:t>Husovo </a:t>
            </a:r>
            <a:r>
              <a:rPr lang="cs-CZ" dirty="0"/>
              <a:t>nám. 83, Nechanice </a:t>
            </a:r>
            <a:r>
              <a:rPr lang="cs-CZ" dirty="0" smtClean="0"/>
              <a:t>50315</a:t>
            </a:r>
          </a:p>
          <a:p>
            <a:endParaRPr lang="cs-CZ" dirty="0" smtClean="0"/>
          </a:p>
          <a:p>
            <a:r>
              <a:rPr lang="cs-CZ" dirty="0" smtClean="0"/>
              <a:t>Kontaktní osoba:	Bc</a:t>
            </a:r>
            <a:r>
              <a:rPr lang="cs-CZ" dirty="0"/>
              <a:t>. Iva Horníková</a:t>
            </a:r>
            <a:endParaRPr lang="en-US" dirty="0"/>
          </a:p>
          <a:p>
            <a:r>
              <a:rPr lang="cs-CZ" dirty="0" smtClean="0"/>
              <a:t>E-mail: 		</a:t>
            </a:r>
            <a:r>
              <a:rPr lang="cs-CZ" u="sng" dirty="0" smtClean="0">
                <a:hlinkClick r:id="rId3"/>
              </a:rPr>
              <a:t>kancelar.mas@seznam.cz</a:t>
            </a:r>
            <a:r>
              <a:rPr lang="cs-CZ" dirty="0" smtClean="0"/>
              <a:t> </a:t>
            </a:r>
            <a:endParaRPr lang="en-US" dirty="0"/>
          </a:p>
          <a:p>
            <a:r>
              <a:rPr lang="cs-CZ" dirty="0" smtClean="0"/>
              <a:t>Tel.:			602</a:t>
            </a:r>
            <a:r>
              <a:rPr lang="cs-CZ" dirty="0"/>
              <a:t> 637 </a:t>
            </a:r>
            <a:r>
              <a:rPr lang="cs-CZ" dirty="0" smtClean="0"/>
              <a:t>137</a:t>
            </a:r>
            <a:endParaRPr lang="en-US" dirty="0"/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39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740879" y="555480"/>
            <a:ext cx="8608320" cy="1262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cs-CZ" sz="2400" b="1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cs typeface="Tahoma" pitchFamily="2"/>
              </a:defRPr>
            </a:lvl1pPr>
          </a:lstStyle>
          <a:p>
            <a:r>
              <a:rPr lang="cs-CZ" sz="2800" dirty="0" smtClean="0"/>
              <a:t>UMÍSTĚNÍ TEXTU VÝZVY </a:t>
            </a:r>
            <a:br>
              <a:rPr lang="cs-CZ" sz="2800" dirty="0" smtClean="0"/>
            </a:br>
            <a:r>
              <a:rPr lang="cs-CZ" sz="2800" dirty="0" smtClean="0"/>
              <a:t>NA WEBOVÉM PORTÁLE MAS </a:t>
            </a:r>
            <a:endParaRPr lang="cs-CZ" sz="2800" dirty="0"/>
          </a:p>
        </p:txBody>
      </p:sp>
      <p:sp>
        <p:nvSpPr>
          <p:cNvPr id="12" name="Zástupný symbol pro text 2"/>
          <p:cNvSpPr txBox="1">
            <a:spLocks/>
          </p:cNvSpPr>
          <p:nvPr/>
        </p:nvSpPr>
        <p:spPr>
          <a:xfrm>
            <a:off x="5129931" y="3068605"/>
            <a:ext cx="539349" cy="5613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E594D"/>
              </a:buClr>
              <a:buSzPct val="45000"/>
            </a:pPr>
            <a:endParaRPr lang="cs-CZ" sz="6000" kern="0" dirty="0">
              <a:solidFill>
                <a:schemeClr val="tx1"/>
              </a:solidFill>
            </a:endParaRPr>
          </a:p>
        </p:txBody>
      </p:sp>
      <p:sp>
        <p:nvSpPr>
          <p:cNvPr id="22" name="Zástupný symbol pro text 2"/>
          <p:cNvSpPr txBox="1">
            <a:spLocks/>
          </p:cNvSpPr>
          <p:nvPr/>
        </p:nvSpPr>
        <p:spPr>
          <a:xfrm rot="21000">
            <a:off x="1357629" y="2250946"/>
            <a:ext cx="7880285" cy="467614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indent="0" algn="l" rtl="0" hangingPunct="0">
              <a:spcBef>
                <a:spcPts val="0"/>
              </a:spcBef>
              <a:spcAft>
                <a:spcPts val="0"/>
              </a:spcAft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34"/>
                <a:cs typeface="Tahoma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smtClean="0"/>
              <a:t>Plné znění této výzvy včetně všech jejích příloh je ke stažení  </a:t>
            </a:r>
            <a:br>
              <a:rPr lang="cs-CZ" dirty="0" smtClean="0"/>
            </a:br>
            <a:r>
              <a:rPr lang="cs-CZ" dirty="0" smtClean="0"/>
              <a:t>na stránkách vyhlašovatele zde:</a:t>
            </a:r>
          </a:p>
          <a:p>
            <a:r>
              <a:rPr lang="cs-CZ" dirty="0" smtClean="0"/>
              <a:t> </a:t>
            </a:r>
            <a:r>
              <a:rPr lang="cs-CZ" u="sng" dirty="0">
                <a:hlinkClick r:id="rId3"/>
              </a:rPr>
              <a:t>http://www.mashradeckyvenkov.cz/download_opz.php?sekce=30&amp;rstema=24&amp;stromhlmenu=9</a:t>
            </a:r>
            <a:r>
              <a:rPr lang="cs-CZ" dirty="0"/>
              <a:t> </a:t>
            </a:r>
            <a:endParaRPr lang="en-US" dirty="0"/>
          </a:p>
          <a:p>
            <a:r>
              <a:rPr lang="cs-CZ" dirty="0"/>
              <a:t> </a:t>
            </a:r>
            <a:endParaRPr lang="en-US" dirty="0"/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 txBox="1">
            <a:spLocks noGrp="1"/>
          </p:cNvSpPr>
          <p:nvPr>
            <p:ph type="subTitle" idx="4294967295"/>
          </p:nvPr>
        </p:nvSpPr>
        <p:spPr>
          <a:xfrm>
            <a:off x="740879" y="2971136"/>
            <a:ext cx="8608320" cy="1477328"/>
          </a:xfrm>
        </p:spPr>
        <p:txBody>
          <a:bodyPr anchor="ctr">
            <a:spAutoFit/>
          </a:bodyPr>
          <a:lstStyle/>
          <a:p>
            <a:pPr lvl="0" indent="-216000" algn="ctr"/>
            <a:endParaRPr lang="cs-CZ" dirty="0" smtClean="0">
              <a:latin typeface="Thorndale" pitchFamily="18"/>
            </a:endParaRPr>
          </a:p>
          <a:p>
            <a:pPr lvl="0" indent="-216000" algn="ctr"/>
            <a:endParaRPr lang="cs-CZ" dirty="0">
              <a:latin typeface="Thorndale" pitchFamily="18"/>
            </a:endParaRPr>
          </a:p>
          <a:p>
            <a:pPr lvl="0" indent="-216000" algn="ctr"/>
            <a:endParaRPr lang="cs-CZ" dirty="0" smtClean="0">
              <a:latin typeface="Thorndale" pitchFamily="18"/>
            </a:endParaRPr>
          </a:p>
          <a:p>
            <a:pPr lvl="0" indent="-216000" algn="ctr"/>
            <a:r>
              <a:rPr lang="cs-CZ" dirty="0" smtClean="0">
                <a:latin typeface="Albany"/>
              </a:rPr>
              <a:t>Děkujeme </a:t>
            </a:r>
            <a:r>
              <a:rPr lang="cs-CZ" dirty="0">
                <a:latin typeface="Albany"/>
              </a:rPr>
              <a:t>za pozornost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624" y="6649939"/>
            <a:ext cx="4044649" cy="8294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yt-cool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920</TotalTime>
  <Words>977</Words>
  <Application>Microsoft Office PowerPoint</Application>
  <PresentationFormat>Vlastní</PresentationFormat>
  <Paragraphs>262</Paragraphs>
  <Slides>20</Slides>
  <Notes>18</Notes>
  <HiddenSlides>0</HiddenSlides>
  <MMClips>0</MMClips>
  <ScaleCrop>false</ScaleCrop>
  <HeadingPairs>
    <vt:vector size="6" baseType="variant">
      <vt:variant>
        <vt:lpstr>Použitá písma</vt:lpstr>
      </vt:variant>
      <vt:variant>
        <vt:i4>12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20</vt:i4>
      </vt:variant>
    </vt:vector>
  </HeadingPairs>
  <TitlesOfParts>
    <vt:vector size="34" baseType="lpstr">
      <vt:lpstr>Microsoft YaHei</vt:lpstr>
      <vt:lpstr>Albany</vt:lpstr>
      <vt:lpstr>Arial</vt:lpstr>
      <vt:lpstr>Calibri</vt:lpstr>
      <vt:lpstr>Lucida Sans Unicode</vt:lpstr>
      <vt:lpstr>Mangal</vt:lpstr>
      <vt:lpstr>MS Shell Dlg 2</vt:lpstr>
      <vt:lpstr>StarSymbol</vt:lpstr>
      <vt:lpstr>Tahoma</vt:lpstr>
      <vt:lpstr>Thorndale</vt:lpstr>
      <vt:lpstr>Times New Roman</vt:lpstr>
      <vt:lpstr>Wingdings</vt:lpstr>
      <vt:lpstr>Výchozí</vt:lpstr>
      <vt:lpstr>lyt-cool</vt:lpstr>
      <vt:lpstr>Školení pro žadatele  MAS Hradecký venkov, 25. 1. 2017</vt:lpstr>
      <vt:lpstr>Představení výzvy – základní informace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Zasedání výběrové komise MAS Hradecký venkov 29.11.2016</dc:title>
  <dc:creator>Marie Švadlenová</dc:creator>
  <cp:lastModifiedBy>admin</cp:lastModifiedBy>
  <cp:revision>72</cp:revision>
  <cp:lastPrinted>2017-01-25T10:08:33Z</cp:lastPrinted>
  <dcterms:created xsi:type="dcterms:W3CDTF">2016-11-27T20:18:42Z</dcterms:created>
  <dcterms:modified xsi:type="dcterms:W3CDTF">2017-01-25T12:55:36Z</dcterms:modified>
</cp:coreProperties>
</file>